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9" r:id="rId25"/>
    <p:sldId id="279" r:id="rId26"/>
    <p:sldId id="29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6" r:id="rId42"/>
    <p:sldId id="297" r:id="rId43"/>
    <p:sldId id="293"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94680" autoAdjust="0"/>
  </p:normalViewPr>
  <p:slideViewPr>
    <p:cSldViewPr>
      <p:cViewPr varScale="1">
        <p:scale>
          <a:sx n="81" d="100"/>
          <a:sy n="81" d="100"/>
        </p:scale>
        <p:origin x="1531"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4FA45A-5CF2-4E71-98A7-E76F134BFDA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22377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FA45A-5CF2-4E71-98A7-E76F134BFDA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77342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FA45A-5CF2-4E71-98A7-E76F134BFDA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59232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FA45A-5CF2-4E71-98A7-E76F134BFDA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48686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FA45A-5CF2-4E71-98A7-E76F134BFDA9}"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30040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FA45A-5CF2-4E71-98A7-E76F134BFDA9}"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48110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FA45A-5CF2-4E71-98A7-E76F134BFDA9}"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713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FA45A-5CF2-4E71-98A7-E76F134BFDA9}"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5499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FA45A-5CF2-4E71-98A7-E76F134BFDA9}" type="datetimeFigureOut">
              <a:rPr lang="en-US" smtClean="0"/>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41250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FA45A-5CF2-4E71-98A7-E76F134BFDA9}"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266154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FA45A-5CF2-4E71-98A7-E76F134BFDA9}"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336839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FA45A-5CF2-4E71-98A7-E76F134BFDA9}" type="datetimeFigureOut">
              <a:rPr lang="en-US" smtClean="0"/>
              <a:t>8/14/2022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08D52-B3D0-4BCB-B4C2-ED041C245591}" type="slidenum">
              <a:rPr lang="en-US" smtClean="0"/>
              <a:t>‹#›</a:t>
            </a:fld>
            <a:endParaRPr lang="en-US"/>
          </a:p>
        </p:txBody>
      </p:sp>
    </p:spTree>
    <p:extLst>
      <p:ext uri="{BB962C8B-B14F-4D97-AF65-F5344CB8AC3E}">
        <p14:creationId xmlns:p14="http://schemas.microsoft.com/office/powerpoint/2010/main" val="300834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35366-F54F-4C7E-867E-257DA5C4A624}"/>
              </a:ext>
            </a:extLst>
          </p:cNvPr>
          <p:cNvSpPr txBox="1"/>
          <p:nvPr/>
        </p:nvSpPr>
        <p:spPr>
          <a:xfrm>
            <a:off x="457200" y="3124200"/>
            <a:ext cx="8382000" cy="1323439"/>
          </a:xfrm>
          <a:prstGeom prst="rect">
            <a:avLst/>
          </a:prstGeom>
          <a:noFill/>
        </p:spPr>
        <p:txBody>
          <a:bodyPr wrap="square" rtlCol="0">
            <a:spAutoFit/>
          </a:bodyPr>
          <a:lstStyle/>
          <a:p>
            <a:pPr algn="ctr"/>
            <a:r>
              <a:rPr lang="en-CA" sz="4000" dirty="0"/>
              <a:t>Insert School Name: </a:t>
            </a:r>
          </a:p>
          <a:p>
            <a:pPr algn="ctr"/>
            <a:r>
              <a:rPr lang="en-CA" sz="4000" dirty="0"/>
              <a:t>Insert Date of Presentations:</a:t>
            </a:r>
          </a:p>
        </p:txBody>
      </p:sp>
      <p:grpSp>
        <p:nvGrpSpPr>
          <p:cNvPr id="4" name="Group 3">
            <a:extLst>
              <a:ext uri="{FF2B5EF4-FFF2-40B4-BE49-F238E27FC236}">
                <a16:creationId xmlns:a16="http://schemas.microsoft.com/office/drawing/2014/main" id="{D27809B3-5572-4E3C-B596-A1E9657CB394}"/>
              </a:ext>
            </a:extLst>
          </p:cNvPr>
          <p:cNvGrpSpPr/>
          <p:nvPr/>
        </p:nvGrpSpPr>
        <p:grpSpPr>
          <a:xfrm>
            <a:off x="457200" y="914400"/>
            <a:ext cx="8229600" cy="1752600"/>
            <a:chOff x="0" y="0"/>
            <a:chExt cx="6826250" cy="1285240"/>
          </a:xfrm>
        </p:grpSpPr>
        <p:pic>
          <p:nvPicPr>
            <p:cNvPr id="5" name="Picture 4">
              <a:extLst>
                <a:ext uri="{FF2B5EF4-FFF2-40B4-BE49-F238E27FC236}">
                  <a16:creationId xmlns:a16="http://schemas.microsoft.com/office/drawing/2014/main" id="{D69DF59C-C4AE-490D-8F63-354410560C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6" t="15012" r="28053" b="16806"/>
            <a:stretch/>
          </p:blipFill>
          <p:spPr bwMode="auto">
            <a:xfrm>
              <a:off x="4810125" y="295275"/>
              <a:ext cx="2016125" cy="98234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BB0768E-8BB3-41BE-B5C0-6384A3967AA6}"/>
                </a:ext>
              </a:extLst>
            </p:cNvPr>
            <p:cNvPicPr>
              <a:picLocks noChangeAspect="1"/>
            </p:cNvPicPr>
            <p:nvPr/>
          </p:nvPicPr>
          <p:blipFill rotWithShape="1">
            <a:blip r:embed="rId3">
              <a:extLst>
                <a:ext uri="{28A0092B-C50C-407E-A947-70E740481C1C}">
                  <a14:useLocalDpi xmlns:a14="http://schemas.microsoft.com/office/drawing/2010/main" val="0"/>
                </a:ext>
              </a:extLst>
            </a:blip>
            <a:srcRect l="29281" r="32067"/>
            <a:stretch/>
          </p:blipFill>
          <p:spPr bwMode="auto">
            <a:xfrm>
              <a:off x="2057400" y="0"/>
              <a:ext cx="2484755" cy="1285240"/>
            </a:xfrm>
            <a:prstGeom prst="rect">
              <a:avLst/>
            </a:prstGeom>
            <a:ln>
              <a:noFill/>
            </a:ln>
            <a:extLst>
              <a:ext uri="{53640926-AAD7-44D8-BBD7-CCE9431645EC}">
                <a14:shadowObscured xmlns:a14="http://schemas.microsoft.com/office/drawing/2010/main"/>
              </a:ext>
            </a:extLst>
          </p:spPr>
        </p:pic>
        <p:pic>
          <p:nvPicPr>
            <p:cNvPr id="7" name="Picture 6" descr="C:\Users\saldcroft\AppData\Local\Microsoft\Windows\INetCache\Content.MSO\C55784E.tmp">
              <a:extLst>
                <a:ext uri="{FF2B5EF4-FFF2-40B4-BE49-F238E27FC236}">
                  <a16:creationId xmlns:a16="http://schemas.microsoft.com/office/drawing/2014/main" id="{7D055455-09ED-40DD-A157-1FBC1D217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90525"/>
              <a:ext cx="1790700" cy="669925"/>
            </a:xfrm>
            <a:prstGeom prst="rect">
              <a:avLst/>
            </a:prstGeom>
            <a:noFill/>
            <a:ln>
              <a:noFill/>
            </a:ln>
          </p:spPr>
        </p:pic>
      </p:grpSp>
    </p:spTree>
    <p:extLst>
      <p:ext uri="{BB962C8B-B14F-4D97-AF65-F5344CB8AC3E}">
        <p14:creationId xmlns:p14="http://schemas.microsoft.com/office/powerpoint/2010/main" val="104761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plaque?</a:t>
            </a:r>
          </a:p>
        </p:txBody>
      </p:sp>
      <p:sp>
        <p:nvSpPr>
          <p:cNvPr id="3" name="Content Placeholder 2"/>
          <p:cNvSpPr>
            <a:spLocks noGrp="1"/>
          </p:cNvSpPr>
          <p:nvPr>
            <p:ph idx="1"/>
          </p:nvPr>
        </p:nvSpPr>
        <p:spPr/>
        <p:txBody>
          <a:bodyPr>
            <a:normAutofit/>
          </a:bodyPr>
          <a:lstStyle/>
          <a:p>
            <a:pPr marL="0" indent="0" algn="ctr">
              <a:buNone/>
            </a:pPr>
            <a:r>
              <a:rPr lang="en-US" sz="5400" i="1" dirty="0"/>
              <a:t>A sticky deposit on teeth which bacteria proliferate.</a:t>
            </a:r>
          </a:p>
          <a:p>
            <a:pPr marL="0" indent="0">
              <a:buNone/>
            </a:pPr>
            <a:endParaRPr lang="en-US" sz="5400" dirty="0"/>
          </a:p>
          <a:p>
            <a:pPr marL="0" indent="0" algn="ctr">
              <a:buNone/>
            </a:pPr>
            <a:r>
              <a:rPr lang="en-US" sz="5400" i="1" dirty="0">
                <a:solidFill>
                  <a:srgbClr val="FF0000"/>
                </a:solidFill>
                <a:effectLst>
                  <a:outerShdw blurRad="38100" dist="38100" dir="2700000" algn="tl">
                    <a:srgbClr val="000000">
                      <a:alpha val="43137"/>
                    </a:srgbClr>
                  </a:outerShdw>
                </a:effectLst>
              </a:rPr>
              <a:t>Sounds Awesome, right???</a:t>
            </a:r>
          </a:p>
        </p:txBody>
      </p:sp>
    </p:spTree>
    <p:extLst>
      <p:ext uri="{BB962C8B-B14F-4D97-AF65-F5344CB8AC3E}">
        <p14:creationId xmlns:p14="http://schemas.microsoft.com/office/powerpoint/2010/main" val="9763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sticky deposit on teeth which bacteria proliferate!!!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680966"/>
            <a:ext cx="6781800" cy="4516678"/>
          </a:xfrm>
        </p:spPr>
      </p:pic>
    </p:spTree>
    <p:extLst>
      <p:ext uri="{BB962C8B-B14F-4D97-AF65-F5344CB8AC3E}">
        <p14:creationId xmlns:p14="http://schemas.microsoft.com/office/powerpoint/2010/main" val="3114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sticky deposit on teeth which bacteria proliferate!!!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905000"/>
            <a:ext cx="5935980" cy="4104063"/>
          </a:xfrm>
        </p:spPr>
      </p:pic>
    </p:spTree>
    <p:extLst>
      <p:ext uri="{BB962C8B-B14F-4D97-AF65-F5344CB8AC3E}">
        <p14:creationId xmlns:p14="http://schemas.microsoft.com/office/powerpoint/2010/main" val="31747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THESE GUYS???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536" y="1600200"/>
            <a:ext cx="5248928" cy="4525963"/>
          </a:xfrm>
        </p:spPr>
      </p:pic>
    </p:spTree>
    <p:extLst>
      <p:ext uri="{BB962C8B-B14F-4D97-AF65-F5344CB8AC3E}">
        <p14:creationId xmlns:p14="http://schemas.microsoft.com/office/powerpoint/2010/main" val="33121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SERIOUSLY, WHO ARE THEY???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0872" y="1600200"/>
            <a:ext cx="5202256" cy="4525963"/>
          </a:xfrm>
        </p:spPr>
      </p:pic>
    </p:spTree>
    <p:extLst>
      <p:ext uri="{BB962C8B-B14F-4D97-AF65-F5344CB8AC3E}">
        <p14:creationId xmlns:p14="http://schemas.microsoft.com/office/powerpoint/2010/main" val="196296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THE BAD GUYS!!!</a:t>
            </a:r>
          </a:p>
        </p:txBody>
      </p:sp>
      <p:sp>
        <p:nvSpPr>
          <p:cNvPr id="3" name="Content Placeholder 2"/>
          <p:cNvSpPr>
            <a:spLocks noGrp="1"/>
          </p:cNvSpPr>
          <p:nvPr>
            <p:ph idx="1"/>
          </p:nvPr>
        </p:nvSpPr>
        <p:spPr/>
        <p:txBody>
          <a:bodyPr/>
          <a:lstStyle/>
          <a:p>
            <a:r>
              <a:rPr lang="en-US" dirty="0"/>
              <a:t>The mouth contains a wide variety of oral bacteria, but only a few specific species of bacteria are believed to cause dental caries: </a:t>
            </a:r>
            <a:r>
              <a:rPr lang="en-US" sz="5400" i="1" dirty="0"/>
              <a:t>Streptococcus </a:t>
            </a:r>
            <a:r>
              <a:rPr lang="en-US" sz="5400" i="1" dirty="0" err="1"/>
              <a:t>mutans</a:t>
            </a:r>
            <a:r>
              <a:rPr lang="en-US" sz="5400" i="1" dirty="0"/>
              <a:t> </a:t>
            </a:r>
            <a:r>
              <a:rPr lang="en-US" dirty="0"/>
              <a:t>and </a:t>
            </a:r>
            <a:r>
              <a:rPr lang="en-US" sz="5400" i="1" dirty="0"/>
              <a:t>Lactobacillus</a:t>
            </a:r>
            <a:r>
              <a:rPr lang="en-US" dirty="0"/>
              <a:t> species among them.</a:t>
            </a:r>
          </a:p>
        </p:txBody>
      </p:sp>
    </p:spTree>
    <p:extLst>
      <p:ext uri="{BB962C8B-B14F-4D97-AF65-F5344CB8AC3E}">
        <p14:creationId xmlns:p14="http://schemas.microsoft.com/office/powerpoint/2010/main" val="278259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Gum disease – what is it?</a:t>
            </a:r>
          </a:p>
        </p:txBody>
      </p:sp>
      <p:sp>
        <p:nvSpPr>
          <p:cNvPr id="3" name="Content Placeholder 2"/>
          <p:cNvSpPr>
            <a:spLocks noGrp="1"/>
          </p:cNvSpPr>
          <p:nvPr>
            <p:ph idx="1"/>
          </p:nvPr>
        </p:nvSpPr>
        <p:spPr/>
        <p:txBody>
          <a:bodyPr>
            <a:normAutofit lnSpcReduction="10000"/>
          </a:bodyPr>
          <a:lstStyle/>
          <a:p>
            <a:r>
              <a:rPr lang="en-US" b="1" i="1" dirty="0"/>
              <a:t>Gingivitis</a:t>
            </a:r>
            <a:r>
              <a:rPr lang="en-US" dirty="0"/>
              <a:t> means inflammation of the gums, or gingiva. It commonly occurs because a film of plaque, or bacteria, accumulates on the teeth.</a:t>
            </a:r>
          </a:p>
          <a:p>
            <a:r>
              <a:rPr lang="en-US" dirty="0"/>
              <a:t>Signs of gingivitis include </a:t>
            </a:r>
            <a:r>
              <a:rPr lang="en-US" sz="4000" b="1" dirty="0">
                <a:solidFill>
                  <a:srgbClr val="FF0000"/>
                </a:solidFill>
                <a:effectLst>
                  <a:outerShdw blurRad="38100" dist="38100" dir="2700000" algn="tl">
                    <a:srgbClr val="000000">
                      <a:alpha val="43137"/>
                    </a:srgbClr>
                  </a:outerShdw>
                </a:effectLst>
              </a:rPr>
              <a:t>red and puffy </a:t>
            </a:r>
            <a:r>
              <a:rPr lang="en-US" dirty="0"/>
              <a:t>gums that </a:t>
            </a:r>
            <a:r>
              <a:rPr lang="en-US" sz="4000" b="1" dirty="0">
                <a:solidFill>
                  <a:srgbClr val="FF0000"/>
                </a:solidFill>
                <a:effectLst>
                  <a:outerShdw blurRad="38100" dist="38100" dir="2700000" algn="tl">
                    <a:srgbClr val="000000">
                      <a:alpha val="43137"/>
                    </a:srgbClr>
                  </a:outerShdw>
                </a:effectLst>
              </a:rPr>
              <a:t>bleed</a:t>
            </a:r>
            <a:r>
              <a:rPr lang="en-US" dirty="0"/>
              <a:t> easily when the person brushes their teeth. </a:t>
            </a:r>
          </a:p>
          <a:p>
            <a:r>
              <a:rPr lang="en-US" dirty="0"/>
              <a:t>In mild cases of gingivitis, patients may not even know they have it, because symptoms are mild. </a:t>
            </a:r>
          </a:p>
        </p:txBody>
      </p:sp>
    </p:spTree>
    <p:extLst>
      <p:ext uri="{BB962C8B-B14F-4D97-AF65-F5344CB8AC3E}">
        <p14:creationId xmlns:p14="http://schemas.microsoft.com/office/powerpoint/2010/main" val="117819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effectLst>
                  <a:outerShdw blurRad="38100" dist="38100" dir="2700000" algn="tl">
                    <a:srgbClr val="000000">
                      <a:alpha val="43137"/>
                    </a:srgbClr>
                  </a:outerShdw>
                </a:effectLst>
              </a:rPr>
              <a:t>Gingivitis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76400"/>
            <a:ext cx="5695950" cy="3782111"/>
          </a:xfrm>
        </p:spPr>
      </p:pic>
    </p:spTree>
    <p:extLst>
      <p:ext uri="{BB962C8B-B14F-4D97-AF65-F5344CB8AC3E}">
        <p14:creationId xmlns:p14="http://schemas.microsoft.com/office/powerpoint/2010/main" val="329976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effectLst>
                  <a:outerShdw blurRad="38100" dist="38100" dir="2700000" algn="tl">
                    <a:srgbClr val="000000">
                      <a:alpha val="43137"/>
                    </a:srgbClr>
                  </a:outerShdw>
                </a:effectLst>
              </a:rPr>
              <a:t>Gingivitis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Tree>
    <p:extLst>
      <p:ext uri="{BB962C8B-B14F-4D97-AF65-F5344CB8AC3E}">
        <p14:creationId xmlns:p14="http://schemas.microsoft.com/office/powerpoint/2010/main" val="31028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effectLst>
                  <a:outerShdw blurRad="38100" dist="38100" dir="2700000" algn="tl">
                    <a:srgbClr val="000000">
                      <a:alpha val="43137"/>
                    </a:srgbClr>
                  </a:outerShdw>
                </a:effectLst>
              </a:rPr>
              <a:t>Gingivitis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6165" y="1600200"/>
            <a:ext cx="6791670" cy="4525963"/>
          </a:xfrm>
        </p:spPr>
      </p:pic>
    </p:spTree>
    <p:extLst>
      <p:ext uri="{BB962C8B-B14F-4D97-AF65-F5344CB8AC3E}">
        <p14:creationId xmlns:p14="http://schemas.microsoft.com/office/powerpoint/2010/main" val="403091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b="1" i="1" dirty="0" err="1">
                <a:solidFill>
                  <a:srgbClr val="FF0000"/>
                </a:solidFill>
                <a:effectLst>
                  <a:outerShdw blurRad="38100" dist="38100" dir="2700000" algn="tl">
                    <a:srgbClr val="000000">
                      <a:alpha val="43137"/>
                    </a:srgbClr>
                  </a:outerShdw>
                </a:effectLst>
              </a:rPr>
              <a:t>Brushamania</a:t>
            </a:r>
            <a:r>
              <a:rPr lang="en-US" dirty="0"/>
              <a:t>?</a:t>
            </a:r>
          </a:p>
        </p:txBody>
      </p:sp>
      <p:sp>
        <p:nvSpPr>
          <p:cNvPr id="3" name="Content Placeholder 2"/>
          <p:cNvSpPr>
            <a:spLocks noGrp="1"/>
          </p:cNvSpPr>
          <p:nvPr>
            <p:ph idx="1"/>
          </p:nvPr>
        </p:nvSpPr>
        <p:spPr/>
        <p:txBody>
          <a:bodyPr/>
          <a:lstStyle/>
          <a:p>
            <a:r>
              <a:rPr lang="en-US" dirty="0"/>
              <a:t>April is </a:t>
            </a:r>
            <a:r>
              <a:rPr lang="en-US" b="1" i="1" dirty="0">
                <a:solidFill>
                  <a:srgbClr val="FF0000"/>
                </a:solidFill>
                <a:effectLst>
                  <a:outerShdw blurRad="38100" dist="38100" dir="2700000" algn="tl">
                    <a:srgbClr val="000000">
                      <a:alpha val="43137"/>
                    </a:srgbClr>
                  </a:outerShdw>
                </a:effectLst>
              </a:rPr>
              <a:t>Oral Health Month</a:t>
            </a:r>
            <a:r>
              <a:rPr lang="en-US" dirty="0"/>
              <a:t>, and we dentists want to come into schools to help students learn how to make healthy decisions about their teeth and mouths, and encourage them to be active participants in their oral health.  </a:t>
            </a:r>
          </a:p>
          <a:p>
            <a:endParaRPr lang="en-US" dirty="0"/>
          </a:p>
          <a:p>
            <a:pPr marL="0" indent="0" algn="ctr">
              <a:buNone/>
            </a:pPr>
            <a:r>
              <a:rPr lang="en-US" dirty="0"/>
              <a:t>(The chance to win an </a:t>
            </a:r>
            <a:r>
              <a:rPr lang="en-US" b="1" i="1" dirty="0">
                <a:solidFill>
                  <a:srgbClr val="92D050"/>
                </a:solidFill>
                <a:effectLst>
                  <a:outerShdw blurRad="38100" dist="38100" dir="2700000" algn="tl">
                    <a:srgbClr val="000000">
                      <a:alpha val="43137"/>
                    </a:srgbClr>
                  </a:outerShdw>
                </a:effectLst>
              </a:rPr>
              <a:t>Nintendo Switch</a:t>
            </a:r>
            <a:r>
              <a:rPr lang="en-US" dirty="0"/>
              <a:t> is a </a:t>
            </a:r>
          </a:p>
          <a:p>
            <a:pPr marL="0" indent="0" algn="ctr">
              <a:buNone/>
            </a:pPr>
            <a:r>
              <a:rPr lang="en-US" dirty="0"/>
              <a:t>good boost, too!)</a:t>
            </a:r>
          </a:p>
        </p:txBody>
      </p:sp>
    </p:spTree>
    <p:extLst>
      <p:ext uri="{BB962C8B-B14F-4D97-AF65-F5344CB8AC3E}">
        <p14:creationId xmlns:p14="http://schemas.microsoft.com/office/powerpoint/2010/main" val="13617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400" b="1" i="1" dirty="0">
                <a:solidFill>
                  <a:srgbClr val="FF0000"/>
                </a:solidFill>
                <a:effectLst>
                  <a:outerShdw blurRad="38100" dist="38100" dir="2700000" algn="tl">
                    <a:srgbClr val="000000">
                      <a:alpha val="43137"/>
                    </a:srgbClr>
                  </a:outerShdw>
                </a:effectLst>
              </a:rPr>
              <a:t>Gingivitis</a:t>
            </a:r>
            <a:r>
              <a:rPr lang="en-US" sz="4400" dirty="0"/>
              <a:t> is a non-destructive type of periodontal disease, but untreated gingivitis can progress to </a:t>
            </a:r>
            <a:r>
              <a:rPr lang="en-US" sz="4400" b="1" i="1" dirty="0">
                <a:solidFill>
                  <a:srgbClr val="00B050"/>
                </a:solidFill>
              </a:rPr>
              <a:t>periodontitis</a:t>
            </a:r>
            <a:r>
              <a:rPr lang="en-US" sz="4400" dirty="0"/>
              <a:t>. This is more serious and can eventually lead to loss of teeth.</a:t>
            </a:r>
          </a:p>
        </p:txBody>
      </p:sp>
    </p:spTree>
    <p:extLst>
      <p:ext uri="{BB962C8B-B14F-4D97-AF65-F5344CB8AC3E}">
        <p14:creationId xmlns:p14="http://schemas.microsoft.com/office/powerpoint/2010/main" val="10124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solidFill>
                  <a:srgbClr val="00B050"/>
                </a:solidFill>
                <a:effectLst>
                  <a:outerShdw blurRad="38100" dist="38100" dir="2700000" algn="tl">
                    <a:srgbClr val="000000">
                      <a:alpha val="43137"/>
                    </a:srgbClr>
                  </a:outerShdw>
                </a:effectLst>
              </a:rPr>
              <a:t>periodontitis</a:t>
            </a:r>
            <a:r>
              <a:rPr lang="en-US" dirty="0"/>
              <a:t>?</a:t>
            </a:r>
          </a:p>
        </p:txBody>
      </p:sp>
      <p:sp>
        <p:nvSpPr>
          <p:cNvPr id="3" name="Content Placeholder 2"/>
          <p:cNvSpPr>
            <a:spLocks noGrp="1"/>
          </p:cNvSpPr>
          <p:nvPr>
            <p:ph idx="1"/>
          </p:nvPr>
        </p:nvSpPr>
        <p:spPr/>
        <p:txBody>
          <a:bodyPr/>
          <a:lstStyle/>
          <a:p>
            <a:r>
              <a:rPr lang="en-US" b="1" i="1" dirty="0">
                <a:solidFill>
                  <a:srgbClr val="00B050"/>
                </a:solidFill>
                <a:effectLst>
                  <a:outerShdw blurRad="38100" dist="38100" dir="2700000" algn="tl">
                    <a:srgbClr val="000000">
                      <a:alpha val="43137"/>
                    </a:srgbClr>
                  </a:outerShdw>
                </a:effectLst>
              </a:rPr>
              <a:t>Periodontitis</a:t>
            </a:r>
            <a:r>
              <a:rPr lang="en-US" dirty="0"/>
              <a:t>, or gum disease, is a common infection that damages the soft tissue and bone supporting the tooth. Without treatment, the alveolar bone around the teeth is slowly and progressively lost.</a:t>
            </a:r>
          </a:p>
          <a:p>
            <a:r>
              <a:rPr lang="en-US" dirty="0"/>
              <a:t>The name "</a:t>
            </a:r>
            <a:r>
              <a:rPr lang="en-US" i="1" dirty="0"/>
              <a:t>periodontitis</a:t>
            </a:r>
            <a:r>
              <a:rPr lang="en-US" dirty="0"/>
              <a:t>" means "means inflammation around the tooth.</a:t>
            </a:r>
          </a:p>
        </p:txBody>
      </p:sp>
    </p:spTree>
    <p:extLst>
      <p:ext uri="{BB962C8B-B14F-4D97-AF65-F5344CB8AC3E}">
        <p14:creationId xmlns:p14="http://schemas.microsoft.com/office/powerpoint/2010/main" val="1964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periodontitis?</a:t>
            </a:r>
          </a:p>
        </p:txBody>
      </p:sp>
      <p:sp>
        <p:nvSpPr>
          <p:cNvPr id="3" name="Content Placeholder 2"/>
          <p:cNvSpPr>
            <a:spLocks noGrp="1"/>
          </p:cNvSpPr>
          <p:nvPr>
            <p:ph idx="1"/>
          </p:nvPr>
        </p:nvSpPr>
        <p:spPr/>
        <p:txBody>
          <a:bodyPr>
            <a:normAutofit fontScale="92500" lnSpcReduction="10000"/>
          </a:bodyPr>
          <a:lstStyle/>
          <a:p>
            <a:r>
              <a:rPr lang="en-US" dirty="0"/>
              <a:t>Microorganisms, such as bacteria, stick to the surface of the tooth and in the pockets surrounding the tooth, and they multiply. As the immune system reacts and toxins are released, inflammation occurs.</a:t>
            </a:r>
          </a:p>
          <a:p>
            <a:r>
              <a:rPr lang="en-US" b="1" dirty="0">
                <a:solidFill>
                  <a:srgbClr val="92D050"/>
                </a:solidFill>
              </a:rPr>
              <a:t>Bacterial plaque</a:t>
            </a:r>
            <a:r>
              <a:rPr lang="en-US" dirty="0"/>
              <a:t>, a sticky, colorless membrane that develops over the surface of teeth, is the most common cause of periodontal disease. If plaque it not removed, it can harden to form </a:t>
            </a:r>
            <a:r>
              <a:rPr lang="en-US" b="1" dirty="0">
                <a:solidFill>
                  <a:schemeClr val="accent6">
                    <a:lumMod val="75000"/>
                  </a:schemeClr>
                </a:solidFill>
              </a:rPr>
              <a:t>tartar</a:t>
            </a:r>
            <a:r>
              <a:rPr lang="en-US" dirty="0"/>
              <a:t>, or </a:t>
            </a:r>
            <a:r>
              <a:rPr lang="en-US" b="1" dirty="0">
                <a:solidFill>
                  <a:schemeClr val="accent6">
                    <a:lumMod val="50000"/>
                  </a:schemeClr>
                </a:solidFill>
              </a:rPr>
              <a:t>calculus</a:t>
            </a:r>
            <a:r>
              <a:rPr lang="en-US" dirty="0"/>
              <a:t>.</a:t>
            </a:r>
          </a:p>
        </p:txBody>
      </p:sp>
    </p:spTree>
    <p:extLst>
      <p:ext uri="{BB962C8B-B14F-4D97-AF65-F5344CB8AC3E}">
        <p14:creationId xmlns:p14="http://schemas.microsoft.com/office/powerpoint/2010/main" val="104853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Hey, remember 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536" y="1600200"/>
            <a:ext cx="5248928" cy="4525963"/>
          </a:xfrm>
        </p:spPr>
      </p:pic>
    </p:spTree>
    <p:extLst>
      <p:ext uri="{BB962C8B-B14F-4D97-AF65-F5344CB8AC3E}">
        <p14:creationId xmlns:p14="http://schemas.microsoft.com/office/powerpoint/2010/main" val="37981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50"/>
                </a:solidFill>
                <a:effectLst>
                  <a:outerShdw blurRad="38100" dist="38100" dir="2700000" algn="tl">
                    <a:srgbClr val="000000">
                      <a:alpha val="43137"/>
                    </a:srgbClr>
                  </a:outerShdw>
                </a:effectLst>
              </a:rPr>
              <a:t>What does this mean?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524000"/>
            <a:ext cx="6463173" cy="4556538"/>
          </a:xfrm>
        </p:spPr>
      </p:pic>
    </p:spTree>
    <p:extLst>
      <p:ext uri="{BB962C8B-B14F-4D97-AF65-F5344CB8AC3E}">
        <p14:creationId xmlns:p14="http://schemas.microsoft.com/office/powerpoint/2010/main" val="42544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50"/>
                </a:solidFill>
                <a:effectLst>
                  <a:outerShdw blurRad="38100" dist="38100" dir="2700000" algn="tl">
                    <a:srgbClr val="000000">
                      <a:alpha val="43137"/>
                    </a:srgbClr>
                  </a:outerShdw>
                </a:effectLst>
              </a:rPr>
              <a:t>Severe Periodontitis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2015331"/>
            <a:ext cx="6172200" cy="3695700"/>
          </a:xfrm>
        </p:spPr>
      </p:pic>
    </p:spTree>
    <p:extLst>
      <p:ext uri="{BB962C8B-B14F-4D97-AF65-F5344CB8AC3E}">
        <p14:creationId xmlns:p14="http://schemas.microsoft.com/office/powerpoint/2010/main" val="3759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50"/>
                </a:solidFill>
                <a:effectLst>
                  <a:outerShdw blurRad="38100" dist="38100" dir="2700000" algn="tl">
                    <a:srgbClr val="000000">
                      <a:alpha val="43137"/>
                    </a:srgbClr>
                  </a:outerShdw>
                </a:effectLst>
              </a:rPr>
              <a:t>Severe Periodontitis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783484" cy="4337613"/>
          </a:xfrm>
        </p:spPr>
      </p:pic>
    </p:spTree>
    <p:extLst>
      <p:ext uri="{BB962C8B-B14F-4D97-AF65-F5344CB8AC3E}">
        <p14:creationId xmlns:p14="http://schemas.microsoft.com/office/powerpoint/2010/main" val="37408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Oral Cancer</a:t>
            </a:r>
          </a:p>
        </p:txBody>
      </p:sp>
      <p:sp>
        <p:nvSpPr>
          <p:cNvPr id="3" name="Content Placeholder 2"/>
          <p:cNvSpPr>
            <a:spLocks noGrp="1"/>
          </p:cNvSpPr>
          <p:nvPr>
            <p:ph idx="1"/>
          </p:nvPr>
        </p:nvSpPr>
        <p:spPr/>
        <p:txBody>
          <a:bodyPr/>
          <a:lstStyle/>
          <a:p>
            <a:pPr marL="0" indent="0">
              <a:buNone/>
            </a:pPr>
            <a:r>
              <a:rPr lang="en-US" i="1" dirty="0"/>
              <a:t>Cancer</a:t>
            </a:r>
            <a:r>
              <a:rPr lang="en-US" dirty="0"/>
              <a:t> is defined as the uncontrollable growth of cells that invade and cause damage to surrounding tissue. Oral cancer appears as a growth or sore in the mouth that does not go away. Oral cancer, which includes cancers of the lips, tongue, cheeks, floor of the mouth, hard and soft palate, sinuses, and pharynx (throat), can be life threatening if not diagnosed and treated early.</a:t>
            </a:r>
          </a:p>
        </p:txBody>
      </p:sp>
    </p:spTree>
    <p:extLst>
      <p:ext uri="{BB962C8B-B14F-4D97-AF65-F5344CB8AC3E}">
        <p14:creationId xmlns:p14="http://schemas.microsoft.com/office/powerpoint/2010/main" val="362594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Symptoms of Oral Cancer</a:t>
            </a:r>
          </a:p>
        </p:txBody>
      </p:sp>
      <p:sp>
        <p:nvSpPr>
          <p:cNvPr id="3" name="Content Placeholder 2"/>
          <p:cNvSpPr>
            <a:spLocks noGrp="1"/>
          </p:cNvSpPr>
          <p:nvPr>
            <p:ph idx="1"/>
          </p:nvPr>
        </p:nvSpPr>
        <p:spPr/>
        <p:txBody>
          <a:bodyPr>
            <a:normAutofit lnSpcReduction="10000"/>
          </a:bodyPr>
          <a:lstStyle/>
          <a:p>
            <a:r>
              <a:rPr lang="en-US" dirty="0"/>
              <a:t>Swellings/thickenings, lumps or bumps, rough spots/crusts/or eroded areas on the lips, gums, or other areas inside the mouth</a:t>
            </a:r>
          </a:p>
          <a:p>
            <a:r>
              <a:rPr lang="en-US" dirty="0"/>
              <a:t>The development of velvety white, red, or speckled (white and red) patches in the mouth</a:t>
            </a:r>
          </a:p>
          <a:p>
            <a:r>
              <a:rPr lang="en-US" dirty="0"/>
              <a:t>Unexplained bleeding in the mouth</a:t>
            </a:r>
          </a:p>
          <a:p>
            <a:r>
              <a:rPr lang="en-US" dirty="0"/>
              <a:t>Persistent sores on the face, neck, or mouth that bleed easily and do not heal within 2 weeks</a:t>
            </a:r>
          </a:p>
        </p:txBody>
      </p:sp>
    </p:spTree>
    <p:extLst>
      <p:ext uri="{BB962C8B-B14F-4D97-AF65-F5344CB8AC3E}">
        <p14:creationId xmlns:p14="http://schemas.microsoft.com/office/powerpoint/2010/main" val="30863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Cancer on Tongue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435" y="1600200"/>
            <a:ext cx="6705130" cy="4525963"/>
          </a:xfrm>
        </p:spPr>
      </p:pic>
    </p:spTree>
    <p:extLst>
      <p:ext uri="{BB962C8B-B14F-4D97-AF65-F5344CB8AC3E}">
        <p14:creationId xmlns:p14="http://schemas.microsoft.com/office/powerpoint/2010/main" val="40504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Oral Health? </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Oral health is essential to general health and quality of life. It is a state of being free from mouth and facial pain, oral and throat cancer, oral infection and sores, periodontal (gum) disease, tooth decay, tooth loss, and other diseases and disorders that limit an individual’s capacity in biting, chewing, smiling, speaking, and psychosocial wellbeing. Risk factors for oral diseases include unhealthy diet, tobacco use, harmful alcohol use, and poor oral hygiene. </a:t>
            </a:r>
          </a:p>
          <a:p>
            <a:pPr marL="0" indent="0">
              <a:buNone/>
            </a:pPr>
            <a:r>
              <a:rPr lang="en-US" dirty="0"/>
              <a:t>                            –World Health Organization</a:t>
            </a:r>
          </a:p>
        </p:txBody>
      </p:sp>
    </p:spTree>
    <p:extLst>
      <p:ext uri="{BB962C8B-B14F-4D97-AF65-F5344CB8AC3E}">
        <p14:creationId xmlns:p14="http://schemas.microsoft.com/office/powerpoint/2010/main" val="1007020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Cancer on Cheek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525963"/>
          </a:xfrm>
        </p:spPr>
      </p:pic>
    </p:spTree>
    <p:extLst>
      <p:ext uri="{BB962C8B-B14F-4D97-AF65-F5344CB8AC3E}">
        <p14:creationId xmlns:p14="http://schemas.microsoft.com/office/powerpoint/2010/main" val="4566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a:t>Biggest Risk Factors</a:t>
            </a:r>
          </a:p>
        </p:txBody>
      </p:sp>
      <p:sp>
        <p:nvSpPr>
          <p:cNvPr id="4" name="Text Placeholder 3"/>
          <p:cNvSpPr>
            <a:spLocks noGrp="1"/>
          </p:cNvSpPr>
          <p:nvPr>
            <p:ph type="body" idx="1"/>
          </p:nvPr>
        </p:nvSpPr>
        <p:spPr/>
        <p:txBody>
          <a:bodyPr/>
          <a:lstStyle/>
          <a:p>
            <a:pPr algn="ctr"/>
            <a:r>
              <a:rPr lang="en-US" b="0" dirty="0"/>
              <a:t>Chronic Alcohol Use</a:t>
            </a:r>
          </a:p>
        </p:txBody>
      </p:sp>
      <p:pic>
        <p:nvPicPr>
          <p:cNvPr id="2050" name="Picture 2" descr="C:\Users\razor\AppData\Local\Microsoft\Windows\INetCache\IE\AC3ZB9E4\14192-illustration-of-a-mug-of-beer-pv[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90600" y="2209800"/>
            <a:ext cx="3373412" cy="3951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p:txBody>
          <a:bodyPr/>
          <a:lstStyle/>
          <a:p>
            <a:pPr algn="ctr"/>
            <a:r>
              <a:rPr lang="en-US" b="0" dirty="0"/>
              <a:t>Cigarette Smoking</a:t>
            </a:r>
          </a:p>
        </p:txBody>
      </p:sp>
      <p:pic>
        <p:nvPicPr>
          <p:cNvPr id="2053" name="Picture 5" descr="C:\Users\razor\AppData\Local\Microsoft\Windows\INetCache\IE\ZA9LVCND\Smoking[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53001" y="2514600"/>
            <a:ext cx="3348830" cy="334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risk factors</a:t>
            </a:r>
          </a:p>
        </p:txBody>
      </p:sp>
      <p:sp>
        <p:nvSpPr>
          <p:cNvPr id="3" name="Text Placeholder 2"/>
          <p:cNvSpPr>
            <a:spLocks noGrp="1"/>
          </p:cNvSpPr>
          <p:nvPr>
            <p:ph type="body" idx="1"/>
          </p:nvPr>
        </p:nvSpPr>
        <p:spPr/>
        <p:txBody>
          <a:bodyPr/>
          <a:lstStyle/>
          <a:p>
            <a:pPr algn="ctr"/>
            <a:r>
              <a:rPr lang="en-US" b="0" dirty="0"/>
              <a:t>Chewing tobacco</a:t>
            </a:r>
          </a:p>
        </p:txBody>
      </p:sp>
      <p:sp>
        <p:nvSpPr>
          <p:cNvPr id="5" name="Text Placeholder 4"/>
          <p:cNvSpPr>
            <a:spLocks noGrp="1"/>
          </p:cNvSpPr>
          <p:nvPr>
            <p:ph type="body" sz="quarter" idx="3"/>
          </p:nvPr>
        </p:nvSpPr>
        <p:spPr/>
        <p:txBody>
          <a:bodyPr/>
          <a:lstStyle/>
          <a:p>
            <a:pPr algn="ctr"/>
            <a:r>
              <a:rPr lang="en-US" b="0" dirty="0"/>
              <a:t>Certain Viruses</a:t>
            </a:r>
          </a:p>
        </p:txBody>
      </p:sp>
      <p:sp>
        <p:nvSpPr>
          <p:cNvPr id="6" name="Content Placeholder 5"/>
          <p:cNvSpPr>
            <a:spLocks noGrp="1"/>
          </p:cNvSpPr>
          <p:nvPr>
            <p:ph sz="quarter" idx="4"/>
          </p:nvPr>
        </p:nvSpPr>
        <p:spPr/>
        <p:txBody>
          <a:bodyPr/>
          <a:lstStyle/>
          <a:p>
            <a:pPr marL="0" indent="0">
              <a:buNone/>
            </a:pPr>
            <a:endParaRPr lang="en-US" dirty="0"/>
          </a:p>
        </p:txBody>
      </p:sp>
      <p:pic>
        <p:nvPicPr>
          <p:cNvPr id="3074" name="Picture 2" descr="C:\Users\razor\AppData\Local\Microsoft\Windows\INetCache\IE\ZA9LVCND\Dipping_tobacco,_miscellaneous_brands[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93716"/>
            <a:ext cx="4050469" cy="31075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azor\AppData\Local\Microsoft\Windows\INetCache\IE\AC3ZB9E4\Influenza_virus_20087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286000"/>
            <a:ext cx="3937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486400" cy="1709738"/>
          </a:xfrm>
        </p:spPr>
        <p:txBody>
          <a:bodyPr>
            <a:noAutofit/>
          </a:bodyPr>
          <a:lstStyle/>
          <a:p>
            <a:pPr algn="ctr"/>
            <a:r>
              <a:rPr lang="en-US" sz="3600" dirty="0"/>
              <a:t>SMOKING, ALCOHOL, AND CHEWING TOBACCO: </a:t>
            </a:r>
            <a:r>
              <a:rPr lang="en-US" sz="3600" i="1" dirty="0"/>
              <a:t>IS IT WORTH IT?</a:t>
            </a:r>
          </a:p>
        </p:txBody>
      </p:sp>
      <p:pic>
        <p:nvPicPr>
          <p:cNvPr id="4098" name="Picture 2" descr="C:\Users\razor\AppData\Local\Microsoft\Windows\INetCache\IE\NEMCUCOY\0511-0810-1617-5233_Person_in_a_Casket_clipart_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67000"/>
            <a:ext cx="3618939"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zor\AppData\Local\Microsoft\Windows\INetCache\IE\NEMCUCOY\No_sign_Righ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7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3886200" cy="6863417"/>
          </a:xfrm>
          <a:prstGeom prst="rect">
            <a:avLst/>
          </a:prstGeom>
          <a:noFill/>
        </p:spPr>
        <p:txBody>
          <a:bodyPr wrap="square" rtlCol="0">
            <a:spAutoFit/>
          </a:bodyPr>
          <a:lstStyle/>
          <a:p>
            <a:r>
              <a:rPr lang="en-US" sz="4000" dirty="0"/>
              <a:t>So, you’ve seen and heard all the scary stuff….</a:t>
            </a:r>
          </a:p>
          <a:p>
            <a:endParaRPr lang="en-US" sz="4000" dirty="0"/>
          </a:p>
          <a:p>
            <a:r>
              <a:rPr lang="en-US" sz="4000" dirty="0"/>
              <a:t>What can we do to prevent it?</a:t>
            </a:r>
          </a:p>
          <a:p>
            <a:endParaRPr lang="en-US" sz="4000" dirty="0"/>
          </a:p>
          <a:p>
            <a:r>
              <a:rPr lang="en-US" sz="4000" dirty="0"/>
              <a:t>How do we obtain and maintain good oral health?</a:t>
            </a:r>
          </a:p>
        </p:txBody>
      </p:sp>
      <p:pic>
        <p:nvPicPr>
          <p:cNvPr id="5123" name="Picture 3" descr="C:\Users\razor\AppData\Local\Microsoft\Windows\INetCache\IE\AC3ZB9E4\gol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8478"/>
            <a:ext cx="4419600" cy="611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0680" y="762000"/>
            <a:ext cx="6172200" cy="6063198"/>
          </a:xfrm>
          <a:prstGeom prst="rect">
            <a:avLst/>
          </a:prstGeom>
          <a:noFill/>
        </p:spPr>
        <p:txBody>
          <a:bodyPr wrap="square" rtlCol="0">
            <a:spAutoFit/>
          </a:bodyPr>
          <a:lstStyle/>
          <a:p>
            <a:r>
              <a:rPr lang="en-US" sz="3200" dirty="0"/>
              <a:t>Believe it or not, the simple, everyday choices you make can have a huge impact.</a:t>
            </a:r>
          </a:p>
          <a:p>
            <a:endParaRPr lang="en-US" sz="3200" b="1" dirty="0">
              <a:solidFill>
                <a:srgbClr val="00B050"/>
              </a:solidFill>
            </a:endParaRPr>
          </a:p>
          <a:p>
            <a:pPr algn="ctr"/>
            <a:r>
              <a:rPr lang="en-US" sz="3200" b="1" dirty="0">
                <a:solidFill>
                  <a:srgbClr val="00B050"/>
                </a:solidFill>
              </a:rPr>
              <a:t>DIET, DIET, DIET!!!</a:t>
            </a:r>
          </a:p>
          <a:p>
            <a:endParaRPr lang="en-US" sz="3200" dirty="0"/>
          </a:p>
          <a:p>
            <a:r>
              <a:rPr lang="en-US" sz="3200" dirty="0"/>
              <a:t>Choose whole foods high in fiber and low in sugar.</a:t>
            </a:r>
          </a:p>
          <a:p>
            <a:endParaRPr lang="en-US" sz="3200" dirty="0"/>
          </a:p>
          <a:p>
            <a:r>
              <a:rPr lang="en-US" sz="3200" dirty="0"/>
              <a:t>Hint:  Look for foods with fewer than 5 ingredients on label.</a:t>
            </a:r>
          </a:p>
          <a:p>
            <a:endParaRPr lang="en-US" dirty="0"/>
          </a:p>
          <a:p>
            <a:endParaRPr lang="en-US" dirty="0"/>
          </a:p>
        </p:txBody>
      </p:sp>
    </p:spTree>
    <p:extLst>
      <p:ext uri="{BB962C8B-B14F-4D97-AF65-F5344CB8AC3E}">
        <p14:creationId xmlns:p14="http://schemas.microsoft.com/office/powerpoint/2010/main" val="3357419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zor\AppData\Local\Microsoft\Windows\INetCache\IE\AC3ZB9E4\plant-based-di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10" y="1276350"/>
            <a:ext cx="646938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64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azor\AppData\Local\Microsoft\Windows\INetCache\IE\ZA9LVCND\healthy-die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457199"/>
            <a:ext cx="7321588" cy="593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58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143000"/>
            <a:ext cx="6324600" cy="1477328"/>
          </a:xfrm>
          <a:prstGeom prst="rect">
            <a:avLst/>
          </a:prstGeom>
          <a:noFill/>
        </p:spPr>
        <p:txBody>
          <a:bodyPr wrap="square" rtlCol="0">
            <a:spAutoFit/>
          </a:bodyPr>
          <a:lstStyle/>
          <a:p>
            <a:pPr algn="ctr"/>
            <a:r>
              <a:rPr lang="en-US" dirty="0"/>
              <a:t>No matter what you eat, if it stays on your teeth too long, it will cause problems.</a:t>
            </a:r>
          </a:p>
          <a:p>
            <a:endParaRPr lang="en-US" dirty="0"/>
          </a:p>
          <a:p>
            <a:endParaRPr lang="en-US" dirty="0"/>
          </a:p>
          <a:p>
            <a:pPr algn="ctr"/>
            <a:r>
              <a:rPr lang="en-US" dirty="0"/>
              <a:t>GOOD ORAL HYGIENE IS CRITICAL!!!</a:t>
            </a:r>
          </a:p>
        </p:txBody>
      </p:sp>
      <p:pic>
        <p:nvPicPr>
          <p:cNvPr id="9219" name="Picture 3" descr="C:\Users\razor\AppData\Local\Microsoft\Windows\INetCache\IE\AC3ZB9E4\6135892717_b9a34bce58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2819400"/>
            <a:ext cx="5435600" cy="363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Oral Care:  How do I brush my teeth?</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665241"/>
            <a:ext cx="5111750" cy="3068731"/>
          </a:xfrm>
        </p:spPr>
      </p:pic>
      <p:sp>
        <p:nvSpPr>
          <p:cNvPr id="4" name="Text Placeholder 3"/>
          <p:cNvSpPr>
            <a:spLocks noGrp="1"/>
          </p:cNvSpPr>
          <p:nvPr>
            <p:ph type="body" sz="half" idx="2"/>
          </p:nvPr>
        </p:nvSpPr>
        <p:spPr>
          <a:xfrm>
            <a:off x="457201" y="1435100"/>
            <a:ext cx="2895600" cy="5194300"/>
          </a:xfrm>
        </p:spPr>
        <p:txBody>
          <a:bodyPr>
            <a:noAutofit/>
          </a:bodyPr>
          <a:lstStyle/>
          <a:p>
            <a:r>
              <a:rPr lang="en-US" sz="1600" dirty="0"/>
              <a:t>Use a soft-bristled toothbrush.</a:t>
            </a:r>
          </a:p>
          <a:p>
            <a:endParaRPr lang="en-US" sz="1600" dirty="0"/>
          </a:p>
          <a:p>
            <a:r>
              <a:rPr lang="en-US" sz="1600" dirty="0"/>
              <a:t>Choose a tooth paste with FLUORIDE in it.</a:t>
            </a:r>
          </a:p>
          <a:p>
            <a:endParaRPr lang="en-US" sz="1600" dirty="0"/>
          </a:p>
          <a:p>
            <a:r>
              <a:rPr lang="en-US" sz="1600" dirty="0"/>
              <a:t>Place a 1 cm strip of toothpaste on the brush.</a:t>
            </a:r>
          </a:p>
          <a:p>
            <a:endParaRPr lang="en-US" sz="1600" dirty="0"/>
          </a:p>
          <a:p>
            <a:r>
              <a:rPr lang="en-US" sz="1600" dirty="0"/>
              <a:t>Keep the toothbrush half on the gums and half on teeth (yes, you have to brush your gums!!!)</a:t>
            </a:r>
          </a:p>
          <a:p>
            <a:endParaRPr lang="en-US" sz="1600" dirty="0"/>
          </a:p>
          <a:p>
            <a:r>
              <a:rPr lang="en-US" sz="1600" dirty="0"/>
              <a:t>Spend a solid 2 minutes brushing all the surfaces of your teeth (a timer helps!!!)</a:t>
            </a:r>
          </a:p>
          <a:p>
            <a:endParaRPr lang="en-US" sz="1600" dirty="0"/>
          </a:p>
          <a:p>
            <a:r>
              <a:rPr lang="en-US" sz="1600" dirty="0"/>
              <a:t>Rinse and spit!</a:t>
            </a:r>
          </a:p>
        </p:txBody>
      </p:sp>
    </p:spTree>
    <p:extLst>
      <p:ext uri="{BB962C8B-B14F-4D97-AF65-F5344CB8AC3E}">
        <p14:creationId xmlns:p14="http://schemas.microsoft.com/office/powerpoint/2010/main" val="293898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diseases of the mouth that cause pain and reduce quality of life?</a:t>
            </a:r>
          </a:p>
        </p:txBody>
      </p:sp>
      <p:sp>
        <p:nvSpPr>
          <p:cNvPr id="3" name="Content Placeholder 2"/>
          <p:cNvSpPr>
            <a:spLocks noGrp="1"/>
          </p:cNvSpPr>
          <p:nvPr>
            <p:ph idx="1"/>
          </p:nvPr>
        </p:nvSpPr>
        <p:spPr>
          <a:xfrm>
            <a:off x="457200" y="1676400"/>
            <a:ext cx="8229600" cy="3763963"/>
          </a:xfrm>
        </p:spPr>
        <p:txBody>
          <a:bodyPr>
            <a:normAutofit fontScale="92500" lnSpcReduction="10000"/>
          </a:bodyPr>
          <a:lstStyle/>
          <a:p>
            <a:pPr marL="0" indent="0">
              <a:buNone/>
            </a:pPr>
            <a:endParaRPr lang="en-US" sz="5400" dirty="0">
              <a:latin typeface="Arial Black" panose="020B0A04020102020204" pitchFamily="34" charset="0"/>
            </a:endParaRPr>
          </a:p>
          <a:p>
            <a:r>
              <a:rPr lang="en-US" sz="6000" b="1" dirty="0">
                <a:latin typeface="+mj-lt"/>
              </a:rPr>
              <a:t>Dental Decay</a:t>
            </a:r>
          </a:p>
          <a:p>
            <a:r>
              <a:rPr lang="en-US" sz="6000" b="1" dirty="0">
                <a:latin typeface="+mj-lt"/>
              </a:rPr>
              <a:t>Gum Disease</a:t>
            </a:r>
          </a:p>
          <a:p>
            <a:r>
              <a:rPr lang="en-US" sz="6000" b="1" dirty="0">
                <a:latin typeface="+mj-lt"/>
              </a:rPr>
              <a:t>Oral Cancer</a:t>
            </a:r>
          </a:p>
        </p:txBody>
      </p:sp>
    </p:spTree>
    <p:extLst>
      <p:ext uri="{BB962C8B-B14F-4D97-AF65-F5344CB8AC3E}">
        <p14:creationId xmlns:p14="http://schemas.microsoft.com/office/powerpoint/2010/main" val="305645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a:solidFill>
                  <a:srgbClr val="FF0000"/>
                </a:solidFill>
                <a:latin typeface="Algerian" panose="04020705040A02060702" pitchFamily="82" charset="0"/>
              </a:rPr>
              <a:t>Don’t forget about me!!!</a:t>
            </a:r>
          </a:p>
        </p:txBody>
      </p:sp>
      <p:sp>
        <p:nvSpPr>
          <p:cNvPr id="4" name="Text Placeholder 3"/>
          <p:cNvSpPr>
            <a:spLocks noGrp="1"/>
          </p:cNvSpPr>
          <p:nvPr>
            <p:ph type="body" sz="half" idx="2"/>
          </p:nvPr>
        </p:nvSpPr>
        <p:spPr/>
        <p:txBody>
          <a:bodyPr>
            <a:noAutofit/>
          </a:bodyPr>
          <a:lstStyle/>
          <a:p>
            <a:r>
              <a:rPr lang="en-US" sz="2400" dirty="0"/>
              <a:t>A toothbrush is great, but won’t reach all the little nooks and crannies in between your teeth, the scary stuff you can’t see!!!</a:t>
            </a:r>
          </a:p>
          <a:p>
            <a:endParaRPr lang="en-US" sz="2400" dirty="0"/>
          </a:p>
          <a:p>
            <a:r>
              <a:rPr lang="en-US" sz="2400" dirty="0"/>
              <a:t>You need to floss to scrape that stuff away!</a:t>
            </a:r>
          </a:p>
          <a:p>
            <a:endParaRPr lang="en-US" sz="2400" dirty="0"/>
          </a:p>
          <a:p>
            <a:r>
              <a:rPr lang="en-US" sz="2400" dirty="0"/>
              <a:t>Once a day is OK – before you go to bed.</a:t>
            </a:r>
          </a:p>
        </p:txBody>
      </p:sp>
      <p:pic>
        <p:nvPicPr>
          <p:cNvPr id="10242" name="Picture 2" descr="C:\Users\razor\AppData\Local\Microsoft\Windows\INetCache\IE\AC3ZB9E4\flo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648" y="1600200"/>
            <a:ext cx="5674032" cy="422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dirty="0"/>
              <a:t>After-brushing mouth rinses freshen your breath and have ingredients that can kill bacteria or make the teeth stronger.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620000" cy="2667000"/>
          </a:xfrm>
        </p:spPr>
      </p:pic>
    </p:spTree>
    <p:extLst>
      <p:ext uri="{BB962C8B-B14F-4D97-AF65-F5344CB8AC3E}">
        <p14:creationId xmlns:p14="http://schemas.microsoft.com/office/powerpoint/2010/main" val="2971752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r>
              <a:rPr lang="en-US" dirty="0"/>
              <a:t>Regular dental checkups, X-rays, and cleanings help maintain your teeth and make sure problems are caught early before they get really bad.</a:t>
            </a:r>
          </a:p>
        </p:txBody>
      </p:sp>
      <p:pic>
        <p:nvPicPr>
          <p:cNvPr id="13314" name="Picture 2" descr="C:\Users\razor\AppData\Local\Microsoft\Windows\INetCache\IE\ZA9LVCND\con-dentista[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4494768" cy="264398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razor\AppData\Local\Microsoft\Windows\INetCache\IE\NEMCUCOY\US_Navy_090427-N-9318F-054_Lt._Cdr_Gayle_Kostyack,_a_U.S._Public_Health_Service_dentist,_performs_an_oral_examination_on_a_patient_aboard_the_Military_Sealift_Command_hospital_ship_U[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657600"/>
            <a:ext cx="4114800" cy="275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93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what do you want other people to see when they see you smile?</a:t>
            </a:r>
          </a:p>
        </p:txBody>
      </p:sp>
      <p:sp>
        <p:nvSpPr>
          <p:cNvPr id="3" name="Text Placeholder 2"/>
          <p:cNvSpPr>
            <a:spLocks noGrp="1"/>
          </p:cNvSpPr>
          <p:nvPr>
            <p:ph type="body" idx="1"/>
          </p:nvPr>
        </p:nvSpPr>
        <p:spPr/>
        <p:txBody>
          <a:bodyPr/>
          <a:lstStyle/>
          <a:p>
            <a:pPr algn="ctr"/>
            <a:r>
              <a:rPr lang="en-US" dirty="0"/>
              <a:t>Nice healthy, clean teeth!</a:t>
            </a:r>
          </a:p>
        </p:txBody>
      </p:sp>
      <p:sp>
        <p:nvSpPr>
          <p:cNvPr id="5" name="Text Placeholder 4"/>
          <p:cNvSpPr>
            <a:spLocks noGrp="1"/>
          </p:cNvSpPr>
          <p:nvPr>
            <p:ph type="body" sz="quarter" idx="3"/>
          </p:nvPr>
        </p:nvSpPr>
        <p:spPr/>
        <p:txBody>
          <a:bodyPr/>
          <a:lstStyle/>
          <a:p>
            <a:pPr algn="ctr"/>
            <a:r>
              <a:rPr lang="en-US" dirty="0"/>
              <a:t>Or, whatever this is….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4994" y="2677319"/>
            <a:ext cx="3784600" cy="2946400"/>
          </a:xfrm>
        </p:spPr>
      </p:pic>
      <p:pic>
        <p:nvPicPr>
          <p:cNvPr id="12" name="Content Placeholder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2667000"/>
            <a:ext cx="4341229" cy="2895600"/>
          </a:xfrm>
        </p:spPr>
      </p:pic>
    </p:spTree>
    <p:extLst>
      <p:ext uri="{BB962C8B-B14F-4D97-AF65-F5344CB8AC3E}">
        <p14:creationId xmlns:p14="http://schemas.microsoft.com/office/powerpoint/2010/main" val="191709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pPr algn="ctr"/>
            <a:r>
              <a:rPr lang="en-US" sz="5400" dirty="0"/>
              <a:t>Stay Healthy!!!</a:t>
            </a:r>
          </a:p>
        </p:txBody>
      </p:sp>
      <p:pic>
        <p:nvPicPr>
          <p:cNvPr id="12290" name="Picture 2" descr="C:\Users\razor\AppData\Local\Microsoft\Windows\INetCache\IE\AC3ZB9E4\thank-you-smiley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97179"/>
            <a:ext cx="4724400" cy="436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3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dental decay? </a:t>
            </a:r>
          </a:p>
        </p:txBody>
      </p:sp>
      <p:sp>
        <p:nvSpPr>
          <p:cNvPr id="3" name="Content Placeholder 2"/>
          <p:cNvSpPr>
            <a:spLocks noGrp="1"/>
          </p:cNvSpPr>
          <p:nvPr>
            <p:ph idx="1"/>
          </p:nvPr>
        </p:nvSpPr>
        <p:spPr/>
        <p:txBody>
          <a:bodyPr/>
          <a:lstStyle/>
          <a:p>
            <a:pPr marL="0" indent="0" algn="ctr">
              <a:buNone/>
            </a:pPr>
            <a:r>
              <a:rPr lang="en-US" dirty="0"/>
              <a:t> </a:t>
            </a:r>
          </a:p>
          <a:p>
            <a:pPr marL="0" indent="0" algn="ctr">
              <a:buNone/>
            </a:pPr>
            <a:r>
              <a:rPr lang="en-US" sz="9600" dirty="0">
                <a:solidFill>
                  <a:srgbClr val="FF0000"/>
                </a:solidFill>
              </a:rPr>
              <a:t>CAVITIES!!!</a:t>
            </a:r>
          </a:p>
        </p:txBody>
      </p:sp>
    </p:spTree>
    <p:extLst>
      <p:ext uri="{BB962C8B-B14F-4D97-AF65-F5344CB8AC3E}">
        <p14:creationId xmlns:p14="http://schemas.microsoft.com/office/powerpoint/2010/main" val="7569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00"/>
                </a:solidFill>
              </a:rPr>
              <a:t>CAVITIES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Cavities refer to tooth decay, which occurs when specific types of bacteria produce acid that destroys the tooth’s enamel and its underlying layer, the dentin.  Symptoms include:</a:t>
            </a:r>
          </a:p>
          <a:p>
            <a:r>
              <a:rPr lang="en-US" dirty="0"/>
              <a:t>Toothache.  </a:t>
            </a:r>
          </a:p>
          <a:p>
            <a:r>
              <a:rPr lang="en-US" dirty="0"/>
              <a:t>Sensitivity to sweet, hot or cold foods, or drinks.</a:t>
            </a:r>
          </a:p>
          <a:p>
            <a:r>
              <a:rPr lang="en-US" dirty="0"/>
              <a:t>Pain when chewing.  </a:t>
            </a:r>
          </a:p>
          <a:p>
            <a:r>
              <a:rPr lang="en-US" dirty="0"/>
              <a:t>Cavities can be a number of different colors, from yellow to black, and they might not hurt in the beginning.</a:t>
            </a:r>
          </a:p>
        </p:txBody>
      </p:sp>
    </p:spTree>
    <p:extLst>
      <p:ext uri="{BB962C8B-B14F-4D97-AF65-F5344CB8AC3E}">
        <p14:creationId xmlns:p14="http://schemas.microsoft.com/office/powerpoint/2010/main" val="33719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rgbClr val="FF0000"/>
                </a:solidFill>
              </a:rPr>
              <a:t>CAVITIES!!!!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447800"/>
            <a:ext cx="5867400" cy="4650327"/>
          </a:xfrm>
        </p:spPr>
      </p:pic>
    </p:spTree>
    <p:extLst>
      <p:ext uri="{BB962C8B-B14F-4D97-AF65-F5344CB8AC3E}">
        <p14:creationId xmlns:p14="http://schemas.microsoft.com/office/powerpoint/2010/main" val="28675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This is what dentists call “rampant decay.”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958181"/>
            <a:ext cx="5715000" cy="3810000"/>
          </a:xfrm>
        </p:spPr>
      </p:pic>
    </p:spTree>
    <p:extLst>
      <p:ext uri="{BB962C8B-B14F-4D97-AF65-F5344CB8AC3E}">
        <p14:creationId xmlns:p14="http://schemas.microsoft.com/office/powerpoint/2010/main" val="21546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tooth decay?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Tooth decay occurs when foods containing carbohydrates (sugars and starches), such as </a:t>
            </a:r>
            <a:r>
              <a:rPr lang="en-US" b="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breads, cereals, milk, soda, fruits, cakes, or candy</a:t>
            </a:r>
            <a:r>
              <a:rPr lang="en-US" dirty="0"/>
              <a:t> are left on the teeth. Bacteria that live in the mouth digest these foods, turning them into acids. The bacteria, acid, food debris, and saliva combine to form plaque, which clings to the teeth. The acids in plaque dissolve the enamel surface of the teeth, creating holes in the teeth called cavities.</a:t>
            </a:r>
          </a:p>
        </p:txBody>
      </p:sp>
    </p:spTree>
    <p:extLst>
      <p:ext uri="{BB962C8B-B14F-4D97-AF65-F5344CB8AC3E}">
        <p14:creationId xmlns:p14="http://schemas.microsoft.com/office/powerpoint/2010/main" val="31931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1217</Words>
  <Application>Microsoft Office PowerPoint</Application>
  <PresentationFormat>On-screen Show (4:3)</PresentationFormat>
  <Paragraphs>112</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Algerian</vt:lpstr>
      <vt:lpstr>Arial</vt:lpstr>
      <vt:lpstr>Arial Black</vt:lpstr>
      <vt:lpstr>Calibri</vt:lpstr>
      <vt:lpstr>Office Theme</vt:lpstr>
      <vt:lpstr>PowerPoint Presentation</vt:lpstr>
      <vt:lpstr>What is Brushamania?</vt:lpstr>
      <vt:lpstr>What is Oral Health? </vt:lpstr>
      <vt:lpstr>What are diseases of the mouth that cause pain and reduce quality of life?</vt:lpstr>
      <vt:lpstr>What is dental decay? </vt:lpstr>
      <vt:lpstr>CAVITIES</vt:lpstr>
      <vt:lpstr>CAVITIES!!!!</vt:lpstr>
      <vt:lpstr>This is what dentists call “rampant decay.”</vt:lpstr>
      <vt:lpstr>What causes tooth decay? </vt:lpstr>
      <vt:lpstr>What is plaque?</vt:lpstr>
      <vt:lpstr>A sticky deposit on teeth which bacteria proliferate!!!</vt:lpstr>
      <vt:lpstr>A sticky deposit on teeth which bacteria proliferate!!!</vt:lpstr>
      <vt:lpstr>WHO ARE THESE GUYS???</vt:lpstr>
      <vt:lpstr>SERIOUSLY, WHO ARE THEY???</vt:lpstr>
      <vt:lpstr>THE BAD GUYS!!!</vt:lpstr>
      <vt:lpstr>Gum disease – what is it?</vt:lpstr>
      <vt:lpstr>Gingivitis</vt:lpstr>
      <vt:lpstr>Gingivitis</vt:lpstr>
      <vt:lpstr>Gingivitis</vt:lpstr>
      <vt:lpstr>PowerPoint Presentation</vt:lpstr>
      <vt:lpstr>What is periodontitis?</vt:lpstr>
      <vt:lpstr>What causes periodontitis?</vt:lpstr>
      <vt:lpstr>Hey, remember me???</vt:lpstr>
      <vt:lpstr>What does this mean?</vt:lpstr>
      <vt:lpstr>Severe Periodontitis</vt:lpstr>
      <vt:lpstr>Severe Periodontitis</vt:lpstr>
      <vt:lpstr>Oral Cancer</vt:lpstr>
      <vt:lpstr>Symptoms of Oral Cancer</vt:lpstr>
      <vt:lpstr>Oral Cancer on Tongue</vt:lpstr>
      <vt:lpstr>Oral Cancer on Cheek</vt:lpstr>
      <vt:lpstr>Biggest Risk Factors</vt:lpstr>
      <vt:lpstr>Other risk factors</vt:lpstr>
      <vt:lpstr>SMOKING, ALCOHOL, AND CHEWING TOBACCO: IS IT WORTH IT?</vt:lpstr>
      <vt:lpstr>PowerPoint Presentation</vt:lpstr>
      <vt:lpstr>PowerPoint Presentation</vt:lpstr>
      <vt:lpstr>PowerPoint Presentation</vt:lpstr>
      <vt:lpstr>PowerPoint Presentation</vt:lpstr>
      <vt:lpstr>PowerPoint Presentation</vt:lpstr>
      <vt:lpstr>Good Oral Care:  How do I brush my teeth?</vt:lpstr>
      <vt:lpstr>PowerPoint Presentation</vt:lpstr>
      <vt:lpstr>After-brushing mouth rinses freshen your breath and have ingredients that can kill bacteria or make the teeth stronger.</vt:lpstr>
      <vt:lpstr>Regular dental checkups, X-rays, and cleanings help maintain your teeth and make sure problems are caught early before they get really bad.</vt:lpstr>
      <vt:lpstr>So, what do you want other people to see when they see you smile?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Domenic Trotti</dc:creator>
  <cp:lastModifiedBy>Raffy Chouljian</cp:lastModifiedBy>
  <cp:revision>30</cp:revision>
  <dcterms:created xsi:type="dcterms:W3CDTF">2018-04-20T02:10:19Z</dcterms:created>
  <dcterms:modified xsi:type="dcterms:W3CDTF">2022-08-14T17:49:38Z</dcterms:modified>
</cp:coreProperties>
</file>