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2" r:id="rId6"/>
    <p:sldId id="263" r:id="rId7"/>
    <p:sldId id="268" r:id="rId8"/>
    <p:sldId id="264" r:id="rId9"/>
    <p:sldId id="261" r:id="rId10"/>
    <p:sldId id="267" r:id="rId11"/>
    <p:sldId id="265" r:id="rId12"/>
    <p:sldId id="266" r:id="rId13"/>
    <p:sldId id="269" r:id="rId14"/>
    <p:sldId id="270" r:id="rId15"/>
    <p:sldId id="271" r:id="rId16"/>
    <p:sldId id="272" r:id="rId17"/>
    <p:sldId id="274" r:id="rId18"/>
    <p:sldId id="27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42BD"/>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32" autoAdjust="0"/>
    <p:restoredTop sz="94660"/>
  </p:normalViewPr>
  <p:slideViewPr>
    <p:cSldViewPr snapToGrid="0">
      <p:cViewPr varScale="1">
        <p:scale>
          <a:sx n="82" d="100"/>
          <a:sy n="82" d="100"/>
        </p:scale>
        <p:origin x="547"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728F0B-3BF5-4584-B4EC-402DFC008F4F}"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4FBD3-6EF1-4DA2-915A-730C318A0D04}" type="slidenum">
              <a:rPr lang="en-US" smtClean="0"/>
              <a:t>‹#›</a:t>
            </a:fld>
            <a:endParaRPr lang="en-US"/>
          </a:p>
        </p:txBody>
      </p:sp>
    </p:spTree>
    <p:extLst>
      <p:ext uri="{BB962C8B-B14F-4D97-AF65-F5344CB8AC3E}">
        <p14:creationId xmlns:p14="http://schemas.microsoft.com/office/powerpoint/2010/main" val="2440835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728F0B-3BF5-4584-B4EC-402DFC008F4F}"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4FBD3-6EF1-4DA2-915A-730C318A0D04}" type="slidenum">
              <a:rPr lang="en-US" smtClean="0"/>
              <a:t>‹#›</a:t>
            </a:fld>
            <a:endParaRPr lang="en-US"/>
          </a:p>
        </p:txBody>
      </p:sp>
    </p:spTree>
    <p:extLst>
      <p:ext uri="{BB962C8B-B14F-4D97-AF65-F5344CB8AC3E}">
        <p14:creationId xmlns:p14="http://schemas.microsoft.com/office/powerpoint/2010/main" val="1353933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728F0B-3BF5-4584-B4EC-402DFC008F4F}"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4FBD3-6EF1-4DA2-915A-730C318A0D04}" type="slidenum">
              <a:rPr lang="en-US" smtClean="0"/>
              <a:t>‹#›</a:t>
            </a:fld>
            <a:endParaRPr lang="en-US"/>
          </a:p>
        </p:txBody>
      </p:sp>
    </p:spTree>
    <p:extLst>
      <p:ext uri="{BB962C8B-B14F-4D97-AF65-F5344CB8AC3E}">
        <p14:creationId xmlns:p14="http://schemas.microsoft.com/office/powerpoint/2010/main" val="3594123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728F0B-3BF5-4584-B4EC-402DFC008F4F}"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4FBD3-6EF1-4DA2-915A-730C318A0D04}" type="slidenum">
              <a:rPr lang="en-US" smtClean="0"/>
              <a:t>‹#›</a:t>
            </a:fld>
            <a:endParaRPr lang="en-US"/>
          </a:p>
        </p:txBody>
      </p:sp>
    </p:spTree>
    <p:extLst>
      <p:ext uri="{BB962C8B-B14F-4D97-AF65-F5344CB8AC3E}">
        <p14:creationId xmlns:p14="http://schemas.microsoft.com/office/powerpoint/2010/main" val="1991522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728F0B-3BF5-4584-B4EC-402DFC008F4F}"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4FBD3-6EF1-4DA2-915A-730C318A0D04}" type="slidenum">
              <a:rPr lang="en-US" smtClean="0"/>
              <a:t>‹#›</a:t>
            </a:fld>
            <a:endParaRPr lang="en-US"/>
          </a:p>
        </p:txBody>
      </p:sp>
    </p:spTree>
    <p:extLst>
      <p:ext uri="{BB962C8B-B14F-4D97-AF65-F5344CB8AC3E}">
        <p14:creationId xmlns:p14="http://schemas.microsoft.com/office/powerpoint/2010/main" val="1946906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728F0B-3BF5-4584-B4EC-402DFC008F4F}"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F4FBD3-6EF1-4DA2-915A-730C318A0D04}" type="slidenum">
              <a:rPr lang="en-US" smtClean="0"/>
              <a:t>‹#›</a:t>
            </a:fld>
            <a:endParaRPr lang="en-US"/>
          </a:p>
        </p:txBody>
      </p:sp>
    </p:spTree>
    <p:extLst>
      <p:ext uri="{BB962C8B-B14F-4D97-AF65-F5344CB8AC3E}">
        <p14:creationId xmlns:p14="http://schemas.microsoft.com/office/powerpoint/2010/main" val="2878564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728F0B-3BF5-4584-B4EC-402DFC008F4F}" type="datetimeFigureOut">
              <a:rPr lang="en-US" smtClean="0"/>
              <a:t>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F4FBD3-6EF1-4DA2-915A-730C318A0D04}" type="slidenum">
              <a:rPr lang="en-US" smtClean="0"/>
              <a:t>‹#›</a:t>
            </a:fld>
            <a:endParaRPr lang="en-US"/>
          </a:p>
        </p:txBody>
      </p:sp>
    </p:spTree>
    <p:extLst>
      <p:ext uri="{BB962C8B-B14F-4D97-AF65-F5344CB8AC3E}">
        <p14:creationId xmlns:p14="http://schemas.microsoft.com/office/powerpoint/2010/main" val="4067246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728F0B-3BF5-4584-B4EC-402DFC008F4F}" type="datetimeFigureOut">
              <a:rPr lang="en-US" smtClean="0"/>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F4FBD3-6EF1-4DA2-915A-730C318A0D04}" type="slidenum">
              <a:rPr lang="en-US" smtClean="0"/>
              <a:t>‹#›</a:t>
            </a:fld>
            <a:endParaRPr lang="en-US"/>
          </a:p>
        </p:txBody>
      </p:sp>
    </p:spTree>
    <p:extLst>
      <p:ext uri="{BB962C8B-B14F-4D97-AF65-F5344CB8AC3E}">
        <p14:creationId xmlns:p14="http://schemas.microsoft.com/office/powerpoint/2010/main" val="4208255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728F0B-3BF5-4584-B4EC-402DFC008F4F}" type="datetimeFigureOut">
              <a:rPr lang="en-US" smtClean="0"/>
              <a:t>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F4FBD3-6EF1-4DA2-915A-730C318A0D04}" type="slidenum">
              <a:rPr lang="en-US" smtClean="0"/>
              <a:t>‹#›</a:t>
            </a:fld>
            <a:endParaRPr lang="en-US"/>
          </a:p>
        </p:txBody>
      </p:sp>
    </p:spTree>
    <p:extLst>
      <p:ext uri="{BB962C8B-B14F-4D97-AF65-F5344CB8AC3E}">
        <p14:creationId xmlns:p14="http://schemas.microsoft.com/office/powerpoint/2010/main" val="216118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728F0B-3BF5-4584-B4EC-402DFC008F4F}"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F4FBD3-6EF1-4DA2-915A-730C318A0D04}" type="slidenum">
              <a:rPr lang="en-US" smtClean="0"/>
              <a:t>‹#›</a:t>
            </a:fld>
            <a:endParaRPr lang="en-US"/>
          </a:p>
        </p:txBody>
      </p:sp>
    </p:spTree>
    <p:extLst>
      <p:ext uri="{BB962C8B-B14F-4D97-AF65-F5344CB8AC3E}">
        <p14:creationId xmlns:p14="http://schemas.microsoft.com/office/powerpoint/2010/main" val="2089690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728F0B-3BF5-4584-B4EC-402DFC008F4F}"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F4FBD3-6EF1-4DA2-915A-730C318A0D04}" type="slidenum">
              <a:rPr lang="en-US" smtClean="0"/>
              <a:t>‹#›</a:t>
            </a:fld>
            <a:endParaRPr lang="en-US"/>
          </a:p>
        </p:txBody>
      </p:sp>
    </p:spTree>
    <p:extLst>
      <p:ext uri="{BB962C8B-B14F-4D97-AF65-F5344CB8AC3E}">
        <p14:creationId xmlns:p14="http://schemas.microsoft.com/office/powerpoint/2010/main" val="2593321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728F0B-3BF5-4584-B4EC-402DFC008F4F}" type="datetimeFigureOut">
              <a:rPr lang="en-US" smtClean="0"/>
              <a:t>11/9/2023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F4FBD3-6EF1-4DA2-915A-730C318A0D04}" type="slidenum">
              <a:rPr lang="en-US" smtClean="0"/>
              <a:t>‹#›</a:t>
            </a:fld>
            <a:endParaRPr lang="en-US"/>
          </a:p>
        </p:txBody>
      </p:sp>
    </p:spTree>
    <p:extLst>
      <p:ext uri="{BB962C8B-B14F-4D97-AF65-F5344CB8AC3E}">
        <p14:creationId xmlns:p14="http://schemas.microsoft.com/office/powerpoint/2010/main" val="30297931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brushamania.ca/" TargetMode="Externa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a:extLst>
              <a:ext uri="{FF2B5EF4-FFF2-40B4-BE49-F238E27FC236}">
                <a16:creationId xmlns:a16="http://schemas.microsoft.com/office/drawing/2014/main" id="{CBE08E82-B08C-42B3-AE9E-90C9A417E3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654784">
            <a:off x="9236267" y="4879181"/>
            <a:ext cx="2300288"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47CB4FEF-BDC8-436A-97BF-F7C8B872E8B8}"/>
              </a:ext>
            </a:extLst>
          </p:cNvPr>
          <p:cNvSpPr txBox="1"/>
          <p:nvPr/>
        </p:nvSpPr>
        <p:spPr>
          <a:xfrm>
            <a:off x="1121869" y="2841172"/>
            <a:ext cx="10372299" cy="1200329"/>
          </a:xfrm>
          <a:prstGeom prst="rect">
            <a:avLst/>
          </a:prstGeom>
          <a:noFill/>
        </p:spPr>
        <p:txBody>
          <a:bodyPr wrap="square" rtlCol="0">
            <a:spAutoFit/>
          </a:bodyPr>
          <a:lstStyle/>
          <a:p>
            <a:pPr algn="ctr"/>
            <a:r>
              <a:rPr lang="en-CA" sz="7200" b="1" dirty="0">
                <a:solidFill>
                  <a:srgbClr val="00B050"/>
                </a:solidFill>
                <a:latin typeface="Comic Sans MS" panose="030F0702030302020204" pitchFamily="66" charset="0"/>
              </a:rPr>
              <a:t>Brush-a-mania 2024 </a:t>
            </a:r>
          </a:p>
        </p:txBody>
      </p:sp>
      <p:sp>
        <p:nvSpPr>
          <p:cNvPr id="10" name="TextBox 9">
            <a:extLst>
              <a:ext uri="{FF2B5EF4-FFF2-40B4-BE49-F238E27FC236}">
                <a16:creationId xmlns:a16="http://schemas.microsoft.com/office/drawing/2014/main" id="{4AD46286-2AB8-4194-A34A-41DD4A7ACD72}"/>
              </a:ext>
            </a:extLst>
          </p:cNvPr>
          <p:cNvSpPr txBox="1"/>
          <p:nvPr/>
        </p:nvSpPr>
        <p:spPr>
          <a:xfrm>
            <a:off x="2265528" y="6244106"/>
            <a:ext cx="7451678" cy="369332"/>
          </a:xfrm>
          <a:prstGeom prst="rect">
            <a:avLst/>
          </a:prstGeom>
          <a:noFill/>
        </p:spPr>
        <p:txBody>
          <a:bodyPr wrap="square" rtlCol="0">
            <a:spAutoFit/>
          </a:bodyPr>
          <a:lstStyle/>
          <a:p>
            <a:pPr algn="ctr"/>
            <a:r>
              <a:rPr lang="en-CA" dirty="0">
                <a:latin typeface="Comic Sans MS" panose="030F0702030302020204" pitchFamily="66" charset="0"/>
              </a:rPr>
              <a:t>PowerPoint presentation prepared by Dr. </a:t>
            </a:r>
            <a:r>
              <a:rPr lang="en-CA" dirty="0" err="1">
                <a:latin typeface="Comic Sans MS" panose="030F0702030302020204" pitchFamily="66" charset="0"/>
              </a:rPr>
              <a:t>Amanada</a:t>
            </a:r>
            <a:r>
              <a:rPr lang="en-CA" dirty="0">
                <a:latin typeface="Comic Sans MS" panose="030F0702030302020204" pitchFamily="66" charset="0"/>
              </a:rPr>
              <a:t> </a:t>
            </a:r>
            <a:r>
              <a:rPr lang="en-CA" dirty="0" err="1">
                <a:latin typeface="Comic Sans MS" panose="030F0702030302020204" pitchFamily="66" charset="0"/>
              </a:rPr>
              <a:t>Trotti</a:t>
            </a:r>
            <a:r>
              <a:rPr lang="en-CA" dirty="0">
                <a:latin typeface="Comic Sans MS" panose="030F0702030302020204" pitchFamily="66" charset="0"/>
              </a:rPr>
              <a:t> </a:t>
            </a:r>
          </a:p>
        </p:txBody>
      </p:sp>
      <p:sp>
        <p:nvSpPr>
          <p:cNvPr id="11" name="TextBox 10">
            <a:extLst>
              <a:ext uri="{FF2B5EF4-FFF2-40B4-BE49-F238E27FC236}">
                <a16:creationId xmlns:a16="http://schemas.microsoft.com/office/drawing/2014/main" id="{E0A1C266-03BD-4C6C-901F-519A1199FC42}"/>
              </a:ext>
            </a:extLst>
          </p:cNvPr>
          <p:cNvSpPr txBox="1"/>
          <p:nvPr/>
        </p:nvSpPr>
        <p:spPr>
          <a:xfrm>
            <a:off x="3795810" y="5110925"/>
            <a:ext cx="5264583" cy="707886"/>
          </a:xfrm>
          <a:prstGeom prst="rect">
            <a:avLst/>
          </a:prstGeom>
          <a:noFill/>
        </p:spPr>
        <p:txBody>
          <a:bodyPr wrap="none" rtlCol="0">
            <a:spAutoFit/>
          </a:bodyPr>
          <a:lstStyle/>
          <a:p>
            <a:pPr algn="ctr"/>
            <a:r>
              <a:rPr lang="en-CA" sz="4000" b="1" dirty="0">
                <a:solidFill>
                  <a:srgbClr val="00B050"/>
                </a:solidFill>
                <a:latin typeface="Comic Sans MS" panose="030F0702030302020204" pitchFamily="66" charset="0"/>
              </a:rPr>
              <a:t>www.brushamania.ca</a:t>
            </a:r>
          </a:p>
        </p:txBody>
      </p:sp>
      <p:pic>
        <p:nvPicPr>
          <p:cNvPr id="1026" name="Picture 2" descr="3 Great Ideas To Make Brushing Teeth Fun for Kids - School Mum">
            <a:extLst>
              <a:ext uri="{FF2B5EF4-FFF2-40B4-BE49-F238E27FC236}">
                <a16:creationId xmlns:a16="http://schemas.microsoft.com/office/drawing/2014/main" id="{5F04B582-2816-4A6B-A351-758DDBEFB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77741">
            <a:off x="421816" y="4590856"/>
            <a:ext cx="2962275" cy="154305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BFC98790-9AF9-47B2-91B2-868A3AF653E5}"/>
              </a:ext>
            </a:extLst>
          </p:cNvPr>
          <p:cNvGrpSpPr/>
          <p:nvPr/>
        </p:nvGrpSpPr>
        <p:grpSpPr>
          <a:xfrm>
            <a:off x="4630964" y="372186"/>
            <a:ext cx="6501634" cy="2089301"/>
            <a:chOff x="2057400" y="0"/>
            <a:chExt cx="4768850" cy="1285240"/>
          </a:xfrm>
        </p:grpSpPr>
        <p:pic>
          <p:nvPicPr>
            <p:cNvPr id="14" name="Picture 13">
              <a:extLst>
                <a:ext uri="{FF2B5EF4-FFF2-40B4-BE49-F238E27FC236}">
                  <a16:creationId xmlns:a16="http://schemas.microsoft.com/office/drawing/2014/main" id="{03FE1702-3738-48AF-92B4-67C3C879EB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776" t="15012" r="28053" b="16806"/>
            <a:stretch/>
          </p:blipFill>
          <p:spPr bwMode="auto">
            <a:xfrm>
              <a:off x="4810125" y="295275"/>
              <a:ext cx="2016125" cy="982345"/>
            </a:xfrm>
            <a:prstGeom prst="rect">
              <a:avLst/>
            </a:prstGeom>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64AB2443-412D-478E-BEA6-357109C4EC9D}"/>
                </a:ext>
              </a:extLst>
            </p:cNvPr>
            <p:cNvPicPr>
              <a:picLocks noChangeAspect="1"/>
            </p:cNvPicPr>
            <p:nvPr/>
          </p:nvPicPr>
          <p:blipFill rotWithShape="1">
            <a:blip r:embed="rId5">
              <a:extLst>
                <a:ext uri="{28A0092B-C50C-407E-A947-70E740481C1C}">
                  <a14:useLocalDpi xmlns:a14="http://schemas.microsoft.com/office/drawing/2010/main" val="0"/>
                </a:ext>
              </a:extLst>
            </a:blip>
            <a:srcRect l="29281" r="32067"/>
            <a:stretch/>
          </p:blipFill>
          <p:spPr bwMode="auto">
            <a:xfrm>
              <a:off x="2057400" y="0"/>
              <a:ext cx="2484755" cy="1285240"/>
            </a:xfrm>
            <a:prstGeom prst="rect">
              <a:avLst/>
            </a:prstGeom>
            <a:ln>
              <a:noFill/>
            </a:ln>
            <a:extLst>
              <a:ext uri="{53640926-AAD7-44D8-BBD7-CCE9431645EC}">
                <a14:shadowObscured xmlns:a14="http://schemas.microsoft.com/office/drawing/2010/main"/>
              </a:ext>
            </a:extLst>
          </p:spPr>
        </p:pic>
      </p:grpSp>
      <p:pic>
        <p:nvPicPr>
          <p:cNvPr id="3" name="Picture 2">
            <a:extLst>
              <a:ext uri="{FF2B5EF4-FFF2-40B4-BE49-F238E27FC236}">
                <a16:creationId xmlns:a16="http://schemas.microsoft.com/office/drawing/2014/main" id="{2CC40D61-C451-8F33-7AFA-4E6A3B2A88E9}"/>
              </a:ext>
            </a:extLst>
          </p:cNvPr>
          <p:cNvPicPr>
            <a:picLocks noChangeAspect="1"/>
          </p:cNvPicPr>
          <p:nvPr/>
        </p:nvPicPr>
        <p:blipFill>
          <a:blip r:embed="rId6"/>
          <a:stretch>
            <a:fillRect/>
          </a:stretch>
        </p:blipFill>
        <p:spPr>
          <a:xfrm>
            <a:off x="1137775" y="771908"/>
            <a:ext cx="3310520" cy="1643969"/>
          </a:xfrm>
          <a:prstGeom prst="rect">
            <a:avLst/>
          </a:prstGeom>
        </p:spPr>
      </p:pic>
    </p:spTree>
    <p:extLst>
      <p:ext uri="{BB962C8B-B14F-4D97-AF65-F5344CB8AC3E}">
        <p14:creationId xmlns:p14="http://schemas.microsoft.com/office/powerpoint/2010/main" val="1141950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1325563"/>
          </a:xfrm>
        </p:spPr>
        <p:txBody>
          <a:bodyPr>
            <a:noAutofit/>
          </a:bodyPr>
          <a:lstStyle/>
          <a:p>
            <a:pPr algn="ctr"/>
            <a:r>
              <a:rPr lang="en-US" sz="3600" dirty="0">
                <a:latin typeface="Goudy Stout" panose="0202090407030B020401" pitchFamily="18" charset="0"/>
              </a:rPr>
              <a:t>clean in between your teeth!</a:t>
            </a:r>
          </a:p>
        </p:txBody>
      </p:sp>
      <p:sp>
        <p:nvSpPr>
          <p:cNvPr id="3" name="Content Placeholder 2"/>
          <p:cNvSpPr>
            <a:spLocks noGrp="1"/>
          </p:cNvSpPr>
          <p:nvPr>
            <p:ph idx="1"/>
          </p:nvPr>
        </p:nvSpPr>
        <p:spPr/>
        <p:txBody>
          <a:bodyPr/>
          <a:lstStyle/>
          <a:p>
            <a:r>
              <a:rPr lang="en-US" sz="2000" i="1" dirty="0">
                <a:latin typeface="Goudy Stout" panose="0202090407030B020401" pitchFamily="18" charset="0"/>
              </a:rPr>
              <a:t>Use Floss!  You can get mom or dad to help you if you get stuck.</a:t>
            </a:r>
          </a:p>
          <a:p>
            <a:endParaRPr lang="en-US" dirty="0"/>
          </a:p>
        </p:txBody>
      </p:sp>
      <p:pic>
        <p:nvPicPr>
          <p:cNvPr id="4" name="FlossPickDem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38769" y="2627925"/>
            <a:ext cx="4845539" cy="3634154"/>
          </a:xfrm>
          <a:prstGeom prst="rect">
            <a:avLst/>
          </a:prstGeom>
        </p:spPr>
      </p:pic>
    </p:spTree>
    <p:extLst>
      <p:ext uri="{BB962C8B-B14F-4D97-AF65-F5344CB8AC3E}">
        <p14:creationId xmlns:p14="http://schemas.microsoft.com/office/powerpoint/2010/main" val="23832738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Goudy Stout" panose="0202090407030B020401" pitchFamily="18" charset="0"/>
              </a:rPr>
              <a:t>How Do I Brush My teeth?</a:t>
            </a:r>
          </a:p>
        </p:txBody>
      </p:sp>
      <p:sp>
        <p:nvSpPr>
          <p:cNvPr id="3" name="Content Placeholder 2"/>
          <p:cNvSpPr>
            <a:spLocks noGrp="1"/>
          </p:cNvSpPr>
          <p:nvPr>
            <p:ph idx="1"/>
          </p:nvPr>
        </p:nvSpPr>
        <p:spPr/>
        <p:txBody>
          <a:bodyPr>
            <a:normAutofit fontScale="70000" lnSpcReduction="20000"/>
          </a:bodyPr>
          <a:lstStyle/>
          <a:p>
            <a:r>
              <a:rPr lang="en-US" dirty="0"/>
              <a:t>Put a pea sized amount of toothpaste on your toothbrush</a:t>
            </a:r>
          </a:p>
          <a:p>
            <a:r>
              <a:rPr lang="en-US" dirty="0"/>
              <a:t>Start at the top back tooth on the one side. Place your brush at an angle along the outer </a:t>
            </a:r>
            <a:r>
              <a:rPr lang="en-US" dirty="0" err="1"/>
              <a:t>gumline</a:t>
            </a:r>
            <a:r>
              <a:rPr lang="en-US" dirty="0"/>
              <a:t>. Brush each tooth gently four times: Down away from the gum, in circles or wiggle back and forth. Then brush the next tooth, again gently four times.</a:t>
            </a:r>
          </a:p>
          <a:p>
            <a:r>
              <a:rPr lang="en-US" dirty="0"/>
              <a:t>Continue until you reach the last tooth on the other side. Then we are going to brush the inside surface of each tooth. Again start at the back top and brush all of your teeth until you reach the last tooth on the other side.</a:t>
            </a:r>
          </a:p>
          <a:p>
            <a:r>
              <a:rPr lang="en-US" dirty="0"/>
              <a:t>Do the same thing to the bottom teeth: Brush up away from the gum, in circles or wiggle back and forth. Then brush the chewing surface of each tooth. Use the tip of the brush to brush behind each front tooth, both top and bottom</a:t>
            </a:r>
          </a:p>
          <a:p>
            <a:endParaRPr lang="en-US" dirty="0"/>
          </a:p>
        </p:txBody>
      </p:sp>
      <p:pic>
        <p:nvPicPr>
          <p:cNvPr id="1026" name="Picture 2" descr="Colgate Under Fire for Toothpaste Tests on Children - Sputnik ...">
            <a:extLst>
              <a:ext uri="{FF2B5EF4-FFF2-40B4-BE49-F238E27FC236}">
                <a16:creationId xmlns:a16="http://schemas.microsoft.com/office/drawing/2014/main" id="{1AF7ED77-3720-4B04-8788-B990884C920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7033" y="2716696"/>
            <a:ext cx="4094992" cy="2215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904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a:latin typeface="Goudy Stout" panose="0202090407030B020401" pitchFamily="18" charset="0"/>
              </a:rPr>
              <a:t>Watch and Learn!!!You should spend two full minutes brushing.</a:t>
            </a:r>
          </a:p>
        </p:txBody>
      </p:sp>
      <p:pic>
        <p:nvPicPr>
          <p:cNvPr id="4" name="Tooth Brushing Timer">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8056" y="1690688"/>
            <a:ext cx="7735887" cy="4351338"/>
          </a:xfrm>
        </p:spPr>
      </p:pic>
    </p:spTree>
    <p:extLst>
      <p:ext uri="{BB962C8B-B14F-4D97-AF65-F5344CB8AC3E}">
        <p14:creationId xmlns:p14="http://schemas.microsoft.com/office/powerpoint/2010/main" val="16139409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latin typeface="Goudy Stout" panose="0202090407030B020401" pitchFamily="18" charset="0"/>
              </a:rPr>
              <a:t>When you brush your teeth, only use a PEA SIZED AMOUNT of toothpaste and make sure you spit it all out. Don’t rinse.</a:t>
            </a:r>
          </a:p>
        </p:txBody>
      </p:sp>
      <p:sp>
        <p:nvSpPr>
          <p:cNvPr id="3" name="Content Placeholder 2"/>
          <p:cNvSpPr>
            <a:spLocks noGrp="1"/>
          </p:cNvSpPr>
          <p:nvPr>
            <p:ph idx="1"/>
          </p:nvPr>
        </p:nvSpPr>
        <p:spPr/>
        <p:txBody>
          <a:bodyPr>
            <a:normAutofit/>
          </a:bodyPr>
          <a:lstStyle/>
          <a:p>
            <a:pPr marL="0" indent="0">
              <a:buNone/>
            </a:pPr>
            <a:r>
              <a:rPr lang="en-US" sz="1400" i="1" dirty="0">
                <a:latin typeface="Goudy Stout" panose="0202090407030B020401" pitchFamily="18" charset="0"/>
              </a:rPr>
              <a:t>You can also use a special mouth rinse after brushing, if you want. Look for a rinse with </a:t>
            </a:r>
          </a:p>
          <a:p>
            <a:pPr marL="0" indent="0">
              <a:spcBef>
                <a:spcPts val="0"/>
              </a:spcBef>
              <a:buNone/>
            </a:pPr>
            <a:r>
              <a:rPr lang="en-US" sz="1400" i="1" dirty="0">
                <a:solidFill>
                  <a:srgbClr val="92D050"/>
                </a:solidFill>
                <a:latin typeface="Goudy Stout" panose="0202090407030B020401" pitchFamily="18" charset="0"/>
              </a:rPr>
              <a:t>FLUORIDE</a:t>
            </a:r>
            <a:r>
              <a:rPr lang="en-US" sz="1400" i="1" dirty="0">
                <a:latin typeface="Goudy Stout" panose="0202090407030B020401" pitchFamily="18" charset="0"/>
              </a:rPr>
              <a:t> in it.</a:t>
            </a:r>
          </a:p>
        </p:txBody>
      </p:sp>
      <p:pic>
        <p:nvPicPr>
          <p:cNvPr id="4" name="Picture 3"/>
          <p:cNvPicPr>
            <a:picLocks noChangeAspect="1"/>
          </p:cNvPicPr>
          <p:nvPr/>
        </p:nvPicPr>
        <p:blipFill>
          <a:blip r:embed="rId2"/>
          <a:stretch>
            <a:fillRect/>
          </a:stretch>
        </p:blipFill>
        <p:spPr>
          <a:xfrm>
            <a:off x="1909899" y="2686640"/>
            <a:ext cx="3490323" cy="3490323"/>
          </a:xfrm>
          <a:prstGeom prst="rect">
            <a:avLst/>
          </a:prstGeom>
        </p:spPr>
      </p:pic>
      <p:pic>
        <p:nvPicPr>
          <p:cNvPr id="6" name="Picture 5"/>
          <p:cNvPicPr>
            <a:picLocks noChangeAspect="1"/>
          </p:cNvPicPr>
          <p:nvPr/>
        </p:nvPicPr>
        <p:blipFill>
          <a:blip r:embed="rId3"/>
          <a:stretch>
            <a:fillRect/>
          </a:stretch>
        </p:blipFill>
        <p:spPr>
          <a:xfrm>
            <a:off x="7319964" y="2686640"/>
            <a:ext cx="2174635" cy="3490323"/>
          </a:xfrm>
          <a:prstGeom prst="rect">
            <a:avLst/>
          </a:prstGeom>
        </p:spPr>
      </p:pic>
    </p:spTree>
    <p:extLst>
      <p:ext uri="{BB962C8B-B14F-4D97-AF65-F5344CB8AC3E}">
        <p14:creationId xmlns:p14="http://schemas.microsoft.com/office/powerpoint/2010/main" val="1999805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latin typeface="Goudy Stout" panose="0202090407030B020401" pitchFamily="18" charset="0"/>
              </a:rPr>
              <a:t>If you cannot brush after snacking, be sure to drink lots of water to flush out your mouth.</a:t>
            </a:r>
          </a:p>
        </p:txBody>
      </p:sp>
      <p:pic>
        <p:nvPicPr>
          <p:cNvPr id="4" name="Content Placeholder 3"/>
          <p:cNvPicPr>
            <a:picLocks noGrp="1" noChangeAspect="1"/>
          </p:cNvPicPr>
          <p:nvPr>
            <p:ph idx="1"/>
          </p:nvPr>
        </p:nvPicPr>
        <p:blipFill>
          <a:blip r:embed="rId2"/>
          <a:stretch>
            <a:fillRect/>
          </a:stretch>
        </p:blipFill>
        <p:spPr>
          <a:xfrm>
            <a:off x="4498243" y="1825625"/>
            <a:ext cx="3195513" cy="4351338"/>
          </a:xfrm>
          <a:prstGeom prst="rect">
            <a:avLst/>
          </a:prstGeom>
        </p:spPr>
      </p:pic>
    </p:spTree>
    <p:extLst>
      <p:ext uri="{BB962C8B-B14F-4D97-AF65-F5344CB8AC3E}">
        <p14:creationId xmlns:p14="http://schemas.microsoft.com/office/powerpoint/2010/main" val="4223198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869" y="1026977"/>
            <a:ext cx="10515600" cy="1325563"/>
          </a:xfrm>
        </p:spPr>
        <p:txBody>
          <a:bodyPr>
            <a:normAutofit fontScale="90000"/>
          </a:bodyPr>
          <a:lstStyle/>
          <a:p>
            <a:r>
              <a:rPr lang="en-US" dirty="0">
                <a:latin typeface="Goudy Stout" panose="0202090407030B020401" pitchFamily="18" charset="0"/>
              </a:rPr>
              <a:t>Sugarless gum is also OK to use on occasion (I like Trident because it tastes good!).</a:t>
            </a:r>
          </a:p>
        </p:txBody>
      </p:sp>
      <p:pic>
        <p:nvPicPr>
          <p:cNvPr id="4" name="Content Placeholder 3"/>
          <p:cNvPicPr>
            <a:picLocks noGrp="1" noChangeAspect="1"/>
          </p:cNvPicPr>
          <p:nvPr>
            <p:ph idx="1"/>
          </p:nvPr>
        </p:nvPicPr>
        <p:blipFill>
          <a:blip r:embed="rId2"/>
          <a:stretch>
            <a:fillRect/>
          </a:stretch>
        </p:blipFill>
        <p:spPr>
          <a:xfrm>
            <a:off x="4050960" y="2949326"/>
            <a:ext cx="3751920" cy="3751920"/>
          </a:xfrm>
          <a:prstGeom prst="rect">
            <a:avLst/>
          </a:prstGeom>
        </p:spPr>
      </p:pic>
    </p:spTree>
    <p:extLst>
      <p:ext uri="{BB962C8B-B14F-4D97-AF65-F5344CB8AC3E}">
        <p14:creationId xmlns:p14="http://schemas.microsoft.com/office/powerpoint/2010/main" val="4045012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0297"/>
            <a:ext cx="10515600" cy="1490391"/>
          </a:xfrm>
        </p:spPr>
        <p:txBody>
          <a:bodyPr>
            <a:normAutofit fontScale="90000"/>
          </a:bodyPr>
          <a:lstStyle/>
          <a:p>
            <a:pPr lvl="0">
              <a:spcBef>
                <a:spcPts val="1000"/>
              </a:spcBef>
            </a:pPr>
            <a:r>
              <a:rPr lang="en-US" sz="3200" dirty="0">
                <a:solidFill>
                  <a:prstClr val="black"/>
                </a:solidFill>
                <a:latin typeface="Blackadder ITC" panose="04020505051007020D02" pitchFamily="82" charset="0"/>
                <a:ea typeface="+mn-ea"/>
                <a:cs typeface="+mn-cs"/>
              </a:rPr>
              <a:t>Thank you for watching my presentation!  I can’t wait to come and visit you guys again.  In the meantime, stay safe and healthy and make sure you are taking care of yourselves.</a:t>
            </a:r>
            <a:br>
              <a:rPr lang="en-US" sz="2800" dirty="0">
                <a:solidFill>
                  <a:prstClr val="black"/>
                </a:solidFill>
                <a:latin typeface="Calibri" panose="020F0502020204030204"/>
                <a:ea typeface="+mn-ea"/>
                <a:cs typeface="+mn-cs"/>
              </a:rPr>
            </a:br>
            <a:endParaRPr lang="en-US" dirty="0"/>
          </a:p>
        </p:txBody>
      </p:sp>
      <p:pic>
        <p:nvPicPr>
          <p:cNvPr id="4" name="Content Placeholder 3"/>
          <p:cNvPicPr>
            <a:picLocks noGrp="1" noChangeAspect="1"/>
          </p:cNvPicPr>
          <p:nvPr>
            <p:ph idx="1"/>
          </p:nvPr>
        </p:nvPicPr>
        <p:blipFill>
          <a:blip r:embed="rId2"/>
          <a:stretch>
            <a:fillRect/>
          </a:stretch>
        </p:blipFill>
        <p:spPr>
          <a:xfrm>
            <a:off x="3144611" y="2420983"/>
            <a:ext cx="6277474" cy="3138737"/>
          </a:xfrm>
          <a:prstGeom prst="rect">
            <a:avLst/>
          </a:prstGeom>
        </p:spPr>
      </p:pic>
    </p:spTree>
    <p:extLst>
      <p:ext uri="{BB962C8B-B14F-4D97-AF65-F5344CB8AC3E}">
        <p14:creationId xmlns:p14="http://schemas.microsoft.com/office/powerpoint/2010/main" val="2374259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Broadway" panose="04040905080B02020502" pitchFamily="82" charset="0"/>
              </a:rPr>
              <a:t>Cool Bonus Video!!!</a:t>
            </a:r>
          </a:p>
        </p:txBody>
      </p:sp>
      <p:pic>
        <p:nvPicPr>
          <p:cNvPr id="4" name="What Would Happen If You Never Brushed Your Teeth">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31172" y="1690688"/>
            <a:ext cx="8086334" cy="4548460"/>
          </a:xfrm>
        </p:spPr>
      </p:pic>
    </p:spTree>
    <p:extLst>
      <p:ext uri="{BB962C8B-B14F-4D97-AF65-F5344CB8AC3E}">
        <p14:creationId xmlns:p14="http://schemas.microsoft.com/office/powerpoint/2010/main" val="16423284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7EB18-992E-4D87-B9D2-D3A85B56B204}"/>
              </a:ext>
            </a:extLst>
          </p:cNvPr>
          <p:cNvSpPr>
            <a:spLocks noGrp="1"/>
          </p:cNvSpPr>
          <p:nvPr>
            <p:ph type="title"/>
          </p:nvPr>
        </p:nvSpPr>
        <p:spPr/>
        <p:txBody>
          <a:bodyPr>
            <a:noAutofit/>
          </a:bodyPr>
          <a:lstStyle/>
          <a:p>
            <a:pPr algn="ctr"/>
            <a:r>
              <a:rPr lang="en-CA" sz="6000" dirty="0">
                <a:solidFill>
                  <a:srgbClr val="00B050"/>
                </a:solidFill>
                <a:latin typeface="Comic Sans MS" panose="030F0702030302020204" pitchFamily="66" charset="0"/>
              </a:rPr>
              <a:t>Thank you for participating in Brush-a-mania 2024!</a:t>
            </a:r>
          </a:p>
        </p:txBody>
      </p:sp>
      <p:sp>
        <p:nvSpPr>
          <p:cNvPr id="5" name="TextBox 4">
            <a:extLst>
              <a:ext uri="{FF2B5EF4-FFF2-40B4-BE49-F238E27FC236}">
                <a16:creationId xmlns:a16="http://schemas.microsoft.com/office/drawing/2014/main" id="{52A881BF-351C-45A6-B2C4-1A4DEECF8847}"/>
              </a:ext>
            </a:extLst>
          </p:cNvPr>
          <p:cNvSpPr txBox="1"/>
          <p:nvPr/>
        </p:nvSpPr>
        <p:spPr>
          <a:xfrm>
            <a:off x="2415654" y="5644356"/>
            <a:ext cx="7612982" cy="1015663"/>
          </a:xfrm>
          <a:prstGeom prst="rect">
            <a:avLst/>
          </a:prstGeom>
          <a:noFill/>
        </p:spPr>
        <p:txBody>
          <a:bodyPr wrap="none" rtlCol="0">
            <a:spAutoFit/>
          </a:bodyPr>
          <a:lstStyle/>
          <a:p>
            <a:pPr algn="ctr"/>
            <a:r>
              <a:rPr lang="en-CA" sz="6000" dirty="0">
                <a:solidFill>
                  <a:srgbClr val="00B050"/>
                </a:solidFill>
                <a:latin typeface="Comic Sans MS" panose="030F0702030302020204" pitchFamily="66" charset="0"/>
                <a:hlinkClick r:id="rId2">
                  <a:extLst>
                    <a:ext uri="{A12FA001-AC4F-418D-AE19-62706E023703}">
                      <ahyp:hlinkClr xmlns:ahyp="http://schemas.microsoft.com/office/drawing/2018/hyperlinkcolor" val="tx"/>
                    </a:ext>
                  </a:extLst>
                </a:hlinkClick>
              </a:rPr>
              <a:t>www.brushamania.ca</a:t>
            </a:r>
            <a:r>
              <a:rPr lang="en-CA" sz="6000" dirty="0">
                <a:solidFill>
                  <a:srgbClr val="00B050"/>
                </a:solidFill>
                <a:latin typeface="Comic Sans MS" panose="030F0702030302020204" pitchFamily="66" charset="0"/>
              </a:rPr>
              <a:t> </a:t>
            </a:r>
          </a:p>
        </p:txBody>
      </p:sp>
      <p:grpSp>
        <p:nvGrpSpPr>
          <p:cNvPr id="8" name="Group 7">
            <a:extLst>
              <a:ext uri="{FF2B5EF4-FFF2-40B4-BE49-F238E27FC236}">
                <a16:creationId xmlns:a16="http://schemas.microsoft.com/office/drawing/2014/main" id="{F07DC030-5159-4136-8F55-E486C7A0267A}"/>
              </a:ext>
            </a:extLst>
          </p:cNvPr>
          <p:cNvGrpSpPr/>
          <p:nvPr/>
        </p:nvGrpSpPr>
        <p:grpSpPr>
          <a:xfrm>
            <a:off x="4315512" y="2609993"/>
            <a:ext cx="7278726" cy="2257102"/>
            <a:chOff x="2057400" y="0"/>
            <a:chExt cx="4768850" cy="1285240"/>
          </a:xfrm>
        </p:grpSpPr>
        <p:pic>
          <p:nvPicPr>
            <p:cNvPr id="9" name="Picture 8">
              <a:extLst>
                <a:ext uri="{FF2B5EF4-FFF2-40B4-BE49-F238E27FC236}">
                  <a16:creationId xmlns:a16="http://schemas.microsoft.com/office/drawing/2014/main" id="{7065F519-245A-4A8C-9242-F5E117166E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776" t="15012" r="28053" b="16806"/>
            <a:stretch/>
          </p:blipFill>
          <p:spPr bwMode="auto">
            <a:xfrm>
              <a:off x="4810125" y="295275"/>
              <a:ext cx="2016125" cy="982345"/>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B1DC583C-B698-4D1E-BF3F-BF19F344CFAA}"/>
                </a:ext>
              </a:extLst>
            </p:cNvPr>
            <p:cNvPicPr>
              <a:picLocks noChangeAspect="1"/>
            </p:cNvPicPr>
            <p:nvPr/>
          </p:nvPicPr>
          <p:blipFill rotWithShape="1">
            <a:blip r:embed="rId4">
              <a:extLst>
                <a:ext uri="{28A0092B-C50C-407E-A947-70E740481C1C}">
                  <a14:useLocalDpi xmlns:a14="http://schemas.microsoft.com/office/drawing/2010/main" val="0"/>
                </a:ext>
              </a:extLst>
            </a:blip>
            <a:srcRect l="29281" r="32067"/>
            <a:stretch/>
          </p:blipFill>
          <p:spPr bwMode="auto">
            <a:xfrm>
              <a:off x="2057400" y="0"/>
              <a:ext cx="2484755" cy="1285240"/>
            </a:xfrm>
            <a:prstGeom prst="rect">
              <a:avLst/>
            </a:prstGeom>
            <a:ln>
              <a:noFill/>
            </a:ln>
            <a:extLst>
              <a:ext uri="{53640926-AAD7-44D8-BBD7-CCE9431645EC}">
                <a14:shadowObscured xmlns:a14="http://schemas.microsoft.com/office/drawing/2010/main"/>
              </a:ext>
            </a:extLst>
          </p:spPr>
        </p:pic>
      </p:grpSp>
      <p:pic>
        <p:nvPicPr>
          <p:cNvPr id="4" name="Picture 3">
            <a:extLst>
              <a:ext uri="{FF2B5EF4-FFF2-40B4-BE49-F238E27FC236}">
                <a16:creationId xmlns:a16="http://schemas.microsoft.com/office/drawing/2014/main" id="{C52BAF47-30F0-3EB4-D3E7-489BDDBE9E2B}"/>
              </a:ext>
            </a:extLst>
          </p:cNvPr>
          <p:cNvPicPr>
            <a:picLocks noChangeAspect="1"/>
          </p:cNvPicPr>
          <p:nvPr/>
        </p:nvPicPr>
        <p:blipFill>
          <a:blip r:embed="rId5"/>
          <a:stretch>
            <a:fillRect/>
          </a:stretch>
        </p:blipFill>
        <p:spPr>
          <a:xfrm>
            <a:off x="713289" y="2932774"/>
            <a:ext cx="3563926" cy="1769808"/>
          </a:xfrm>
          <a:prstGeom prst="rect">
            <a:avLst/>
          </a:prstGeom>
        </p:spPr>
      </p:pic>
    </p:spTree>
    <p:extLst>
      <p:ext uri="{BB962C8B-B14F-4D97-AF65-F5344CB8AC3E}">
        <p14:creationId xmlns:p14="http://schemas.microsoft.com/office/powerpoint/2010/main" val="731169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4"/>
            <a:ext cx="3932237" cy="1069975"/>
          </a:xfrm>
        </p:spPr>
        <p:txBody>
          <a:bodyPr/>
          <a:lstStyle/>
          <a:p>
            <a:r>
              <a:rPr lang="en-US" dirty="0">
                <a:latin typeface="Bauhaus 93" panose="04030905020B02020C02" pitchFamily="82" charset="0"/>
              </a:rPr>
              <a:t>STAYING SAFE AND HEALTHY</a:t>
            </a:r>
          </a:p>
        </p:txBody>
      </p:sp>
      <p:pic>
        <p:nvPicPr>
          <p:cNvPr id="5" name="Picture Placeholder 4"/>
          <p:cNvPicPr>
            <a:picLocks noGrp="1" noChangeAspect="1"/>
          </p:cNvPicPr>
          <p:nvPr>
            <p:ph type="pic" idx="1"/>
          </p:nvPr>
        </p:nvPicPr>
        <p:blipFill>
          <a:blip r:embed="rId2"/>
          <a:srcRect t="10520" b="10520"/>
          <a:stretch>
            <a:fillRect/>
          </a:stretch>
        </p:blipFill>
        <p:spPr>
          <a:prstGeom prst="rect">
            <a:avLst/>
          </a:prstGeom>
        </p:spPr>
      </p:pic>
      <p:sp>
        <p:nvSpPr>
          <p:cNvPr id="4" name="Text Placeholder 3"/>
          <p:cNvSpPr>
            <a:spLocks noGrp="1"/>
          </p:cNvSpPr>
          <p:nvPr>
            <p:ph type="body" sz="half" idx="2"/>
          </p:nvPr>
        </p:nvSpPr>
        <p:spPr>
          <a:xfrm>
            <a:off x="839788" y="2057400"/>
            <a:ext cx="3932237" cy="4064726"/>
          </a:xfrm>
        </p:spPr>
        <p:txBody>
          <a:bodyPr>
            <a:noAutofit/>
          </a:bodyPr>
          <a:lstStyle/>
          <a:p>
            <a:r>
              <a:rPr lang="en-US" sz="2400" dirty="0">
                <a:latin typeface="Arial Rounded MT Bold" panose="020F0704030504030204" pitchFamily="34" charset="0"/>
              </a:rPr>
              <a:t>Hey everyone!  I’m Dr. </a:t>
            </a:r>
            <a:r>
              <a:rPr lang="en-US" sz="2400" dirty="0">
                <a:solidFill>
                  <a:srgbClr val="FF0000"/>
                </a:solidFill>
                <a:latin typeface="Arial Rounded MT Bold" panose="020F0704030504030204" pitchFamily="34" charset="0"/>
              </a:rPr>
              <a:t>(insert you name here) </a:t>
            </a:r>
            <a:r>
              <a:rPr lang="en-US" sz="2400" dirty="0">
                <a:latin typeface="Arial Rounded MT Bold" panose="020F0704030504030204" pitchFamily="34" charset="0"/>
              </a:rPr>
              <a:t>and every year I visit schools during Oral Health Month to talk about starting up and keeping up good habits to make sure your teeth and gums stay nice and healthy!  Sadly, we have all have been advised to stay home for now to keep everyone safe.  </a:t>
            </a:r>
          </a:p>
        </p:txBody>
      </p:sp>
    </p:spTree>
    <p:extLst>
      <p:ext uri="{BB962C8B-B14F-4D97-AF65-F5344CB8AC3E}">
        <p14:creationId xmlns:p14="http://schemas.microsoft.com/office/powerpoint/2010/main" val="1270617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148" y="974724"/>
            <a:ext cx="10664687" cy="1325563"/>
          </a:xfrm>
        </p:spPr>
        <p:txBody>
          <a:bodyPr>
            <a:normAutofit/>
          </a:bodyPr>
          <a:lstStyle/>
          <a:p>
            <a:r>
              <a:rPr lang="en-US" dirty="0">
                <a:latin typeface="Blackadder ITC" panose="04020505051007020D02" pitchFamily="82" charset="0"/>
              </a:rPr>
              <a:t>Right now, your dentist’s office are open to help people take care of their oral health….. </a:t>
            </a:r>
          </a:p>
        </p:txBody>
      </p:sp>
      <p:pic>
        <p:nvPicPr>
          <p:cNvPr id="4" name="Content Placeholder 3"/>
          <p:cNvPicPr>
            <a:picLocks noGrp="1" noChangeAspect="1"/>
          </p:cNvPicPr>
          <p:nvPr>
            <p:ph idx="1"/>
          </p:nvPr>
        </p:nvPicPr>
        <p:blipFill>
          <a:blip r:embed="rId2"/>
          <a:stretch>
            <a:fillRect/>
          </a:stretch>
        </p:blipFill>
        <p:spPr>
          <a:xfrm>
            <a:off x="3114675" y="2510631"/>
            <a:ext cx="5962650" cy="2981325"/>
          </a:xfrm>
          <a:prstGeom prst="rect">
            <a:avLst/>
          </a:prstGeom>
        </p:spPr>
      </p:pic>
    </p:spTree>
    <p:extLst>
      <p:ext uri="{BB962C8B-B14F-4D97-AF65-F5344CB8AC3E}">
        <p14:creationId xmlns:p14="http://schemas.microsoft.com/office/powerpoint/2010/main" val="956753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latin typeface="Blackadder ITC" panose="04020505051007020D02" pitchFamily="82" charset="0"/>
              </a:rPr>
              <a:t>But our #1 goal is that you stay safe as well. So if you can’t see your dentist, if is super important you take care of your teeth!!!</a:t>
            </a:r>
          </a:p>
        </p:txBody>
      </p:sp>
      <p:pic>
        <p:nvPicPr>
          <p:cNvPr id="4" name="Content Placeholder 3"/>
          <p:cNvPicPr>
            <a:picLocks noGrp="1" noChangeAspect="1"/>
          </p:cNvPicPr>
          <p:nvPr>
            <p:ph idx="1"/>
          </p:nvPr>
        </p:nvPicPr>
        <p:blipFill>
          <a:blip r:embed="rId2"/>
          <a:stretch>
            <a:fillRect/>
          </a:stretch>
        </p:blipFill>
        <p:spPr>
          <a:xfrm>
            <a:off x="4002809" y="2034631"/>
            <a:ext cx="4186382" cy="4351338"/>
          </a:xfrm>
          <a:prstGeom prst="rect">
            <a:avLst/>
          </a:prstGeom>
        </p:spPr>
      </p:pic>
    </p:spTree>
    <p:extLst>
      <p:ext uri="{BB962C8B-B14F-4D97-AF65-F5344CB8AC3E}">
        <p14:creationId xmlns:p14="http://schemas.microsoft.com/office/powerpoint/2010/main" val="965408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696686"/>
            <a:ext cx="10515600" cy="3865789"/>
          </a:xfrm>
        </p:spPr>
        <p:txBody>
          <a:bodyPr>
            <a:normAutofit/>
          </a:bodyPr>
          <a:lstStyle/>
          <a:p>
            <a:r>
              <a:rPr lang="en-US" sz="4400" dirty="0">
                <a:effectLst>
                  <a:outerShdw blurRad="38100" dist="38100" dir="2700000" algn="tl">
                    <a:srgbClr val="000000">
                      <a:alpha val="43137"/>
                    </a:srgbClr>
                  </a:outerShdw>
                </a:effectLst>
                <a:latin typeface="Bauhaus 93" panose="04030905020B02020C02" pitchFamily="82" charset="0"/>
              </a:rPr>
              <a:t>Three things you can do at home to keep your smile healthy:</a:t>
            </a:r>
            <a:br>
              <a:rPr lang="en-US" sz="4400" dirty="0">
                <a:effectLst>
                  <a:outerShdw blurRad="38100" dist="38100" dir="2700000" algn="tl">
                    <a:srgbClr val="000000">
                      <a:alpha val="43137"/>
                    </a:srgbClr>
                  </a:outerShdw>
                </a:effectLst>
                <a:latin typeface="Bauhaus 93" panose="04030905020B02020C02" pitchFamily="82" charset="0"/>
              </a:rPr>
            </a:br>
            <a:r>
              <a:rPr lang="en-US" sz="4400" dirty="0">
                <a:effectLst>
                  <a:outerShdw blurRad="38100" dist="38100" dir="2700000" algn="tl">
                    <a:srgbClr val="000000">
                      <a:alpha val="43137"/>
                    </a:srgbClr>
                  </a:outerShdw>
                </a:effectLst>
                <a:latin typeface="Bauhaus 93" panose="04030905020B02020C02" pitchFamily="82" charset="0"/>
              </a:rPr>
              <a:t>1) eat healthy meals and snacks</a:t>
            </a:r>
            <a:br>
              <a:rPr lang="en-US" sz="4400" dirty="0">
                <a:effectLst>
                  <a:outerShdw blurRad="38100" dist="38100" dir="2700000" algn="tl">
                    <a:srgbClr val="000000">
                      <a:alpha val="43137"/>
                    </a:srgbClr>
                  </a:outerShdw>
                </a:effectLst>
                <a:latin typeface="Bauhaus 93" panose="04030905020B02020C02" pitchFamily="82" charset="0"/>
              </a:rPr>
            </a:br>
            <a:r>
              <a:rPr lang="en-US" sz="4400" dirty="0">
                <a:effectLst>
                  <a:outerShdw blurRad="38100" dist="38100" dir="2700000" algn="tl">
                    <a:srgbClr val="000000">
                      <a:alpha val="43137"/>
                    </a:srgbClr>
                  </a:outerShdw>
                </a:effectLst>
                <a:latin typeface="Bauhaus 93" panose="04030905020B02020C02" pitchFamily="82" charset="0"/>
              </a:rPr>
              <a:t>2) brush your teeth twice a day</a:t>
            </a:r>
            <a:br>
              <a:rPr lang="en-US" sz="4400" dirty="0">
                <a:effectLst>
                  <a:outerShdw blurRad="38100" dist="38100" dir="2700000" algn="tl">
                    <a:srgbClr val="000000">
                      <a:alpha val="43137"/>
                    </a:srgbClr>
                  </a:outerShdw>
                </a:effectLst>
                <a:latin typeface="Bauhaus 93" panose="04030905020B02020C02" pitchFamily="82" charset="0"/>
              </a:rPr>
            </a:br>
            <a:r>
              <a:rPr lang="en-US" sz="4400" dirty="0">
                <a:effectLst>
                  <a:outerShdw blurRad="38100" dist="38100" dir="2700000" algn="tl">
                    <a:srgbClr val="000000">
                      <a:alpha val="43137"/>
                    </a:srgbClr>
                  </a:outerShdw>
                </a:effectLst>
                <a:latin typeface="Bauhaus 93" panose="04030905020B02020C02" pitchFamily="82" charset="0"/>
              </a:rPr>
              <a:t>3) Clean between your teeth with dental floss</a:t>
            </a:r>
          </a:p>
        </p:txBody>
      </p:sp>
      <p:pic>
        <p:nvPicPr>
          <p:cNvPr id="4" name="Picture 3"/>
          <p:cNvPicPr>
            <a:picLocks noChangeAspect="1"/>
          </p:cNvPicPr>
          <p:nvPr/>
        </p:nvPicPr>
        <p:blipFill>
          <a:blip r:embed="rId2"/>
          <a:stretch>
            <a:fillRect/>
          </a:stretch>
        </p:blipFill>
        <p:spPr>
          <a:xfrm>
            <a:off x="4289792" y="4522153"/>
            <a:ext cx="3599716" cy="2063659"/>
          </a:xfrm>
          <a:prstGeom prst="rect">
            <a:avLst/>
          </a:prstGeom>
        </p:spPr>
      </p:pic>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1131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auhaus 93" panose="04030905020B02020C02" pitchFamily="82" charset="0"/>
              </a:rPr>
              <a:t>1) Eat healthy meals </a:t>
            </a:r>
          </a:p>
        </p:txBody>
      </p:sp>
      <p:sp>
        <p:nvSpPr>
          <p:cNvPr id="3" name="Content Placeholder 2"/>
          <p:cNvSpPr>
            <a:spLocks noGrp="1"/>
          </p:cNvSpPr>
          <p:nvPr>
            <p:ph sz="half" idx="1"/>
          </p:nvPr>
        </p:nvSpPr>
        <p:spPr/>
        <p:txBody>
          <a:bodyPr/>
          <a:lstStyle/>
          <a:p>
            <a:pPr marL="0" indent="0">
              <a:buNone/>
            </a:pPr>
            <a:r>
              <a:rPr lang="en-US" dirty="0">
                <a:latin typeface="Bauhaus 93" panose="04030905020B02020C02" pitchFamily="82" charset="0"/>
              </a:rPr>
              <a:t>These kinds of foods for breakfast, lunch and dinner are healthy, give you lots of energy, and keep your body, teeth, and gums healthy.</a:t>
            </a:r>
          </a:p>
        </p:txBody>
      </p:sp>
      <p:sp>
        <p:nvSpPr>
          <p:cNvPr id="4" name="Content Placeholder 3"/>
          <p:cNvSpPr>
            <a:spLocks noGrp="1"/>
          </p:cNvSpPr>
          <p:nvPr>
            <p:ph sz="half" idx="2"/>
          </p:nvPr>
        </p:nvSpPr>
        <p:spPr/>
        <p:txBody>
          <a:bodyPr/>
          <a:lstStyle/>
          <a:p>
            <a:pPr marL="0" indent="0">
              <a:buNone/>
            </a:pPr>
            <a:r>
              <a:rPr lang="en-US" dirty="0">
                <a:latin typeface="Bauhaus 93" panose="04030905020B02020C02" pitchFamily="82" charset="0"/>
              </a:rPr>
              <a:t>These kinds of foods are not very nutritious for your main meals and have a lot of sugar, which is not good for your teeth.</a:t>
            </a:r>
          </a:p>
        </p:txBody>
      </p:sp>
      <p:pic>
        <p:nvPicPr>
          <p:cNvPr id="5" name="Picture 4"/>
          <p:cNvPicPr>
            <a:picLocks noChangeAspect="1"/>
          </p:cNvPicPr>
          <p:nvPr/>
        </p:nvPicPr>
        <p:blipFill>
          <a:blip r:embed="rId2"/>
          <a:stretch>
            <a:fillRect/>
          </a:stretch>
        </p:blipFill>
        <p:spPr>
          <a:xfrm>
            <a:off x="3393789" y="3824018"/>
            <a:ext cx="2884533" cy="2485653"/>
          </a:xfrm>
          <a:prstGeom prst="rect">
            <a:avLst/>
          </a:prstGeom>
        </p:spPr>
      </p:pic>
      <p:pic>
        <p:nvPicPr>
          <p:cNvPr id="6" name="Picture 5"/>
          <p:cNvPicPr>
            <a:picLocks noChangeAspect="1"/>
          </p:cNvPicPr>
          <p:nvPr/>
        </p:nvPicPr>
        <p:blipFill>
          <a:blip r:embed="rId3"/>
          <a:stretch>
            <a:fillRect/>
          </a:stretch>
        </p:blipFill>
        <p:spPr>
          <a:xfrm>
            <a:off x="836204" y="3936637"/>
            <a:ext cx="2375263" cy="2375263"/>
          </a:xfrm>
          <a:prstGeom prst="rect">
            <a:avLst/>
          </a:prstGeom>
        </p:spPr>
      </p:pic>
      <p:pic>
        <p:nvPicPr>
          <p:cNvPr id="7" name="Picture 6"/>
          <p:cNvPicPr>
            <a:picLocks noChangeAspect="1"/>
          </p:cNvPicPr>
          <p:nvPr/>
        </p:nvPicPr>
        <p:blipFill>
          <a:blip r:embed="rId4"/>
          <a:stretch>
            <a:fillRect/>
          </a:stretch>
        </p:blipFill>
        <p:spPr>
          <a:xfrm>
            <a:off x="6278322" y="3824018"/>
            <a:ext cx="2105253" cy="2280691"/>
          </a:xfrm>
          <a:prstGeom prst="rect">
            <a:avLst/>
          </a:prstGeom>
        </p:spPr>
      </p:pic>
      <p:pic>
        <p:nvPicPr>
          <p:cNvPr id="8" name="Picture 7"/>
          <p:cNvPicPr>
            <a:picLocks noChangeAspect="1"/>
          </p:cNvPicPr>
          <p:nvPr/>
        </p:nvPicPr>
        <p:blipFill>
          <a:blip r:embed="rId5"/>
          <a:stretch>
            <a:fillRect/>
          </a:stretch>
        </p:blipFill>
        <p:spPr>
          <a:xfrm>
            <a:off x="8575389" y="3824018"/>
            <a:ext cx="3126569" cy="2157333"/>
          </a:xfrm>
          <a:prstGeom prst="rect">
            <a:avLst/>
          </a:prstGeom>
        </p:spPr>
      </p:pic>
    </p:spTree>
    <p:extLst>
      <p:ext uri="{BB962C8B-B14F-4D97-AF65-F5344CB8AC3E}">
        <p14:creationId xmlns:p14="http://schemas.microsoft.com/office/powerpoint/2010/main" val="3078667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auhaus 93" panose="04030905020B02020C02" pitchFamily="82" charset="0"/>
              </a:rPr>
              <a:t>Eat healthy snacks</a:t>
            </a:r>
          </a:p>
        </p:txBody>
      </p:sp>
      <p:sp>
        <p:nvSpPr>
          <p:cNvPr id="3" name="Content Placeholder 2"/>
          <p:cNvSpPr>
            <a:spLocks noGrp="1"/>
          </p:cNvSpPr>
          <p:nvPr>
            <p:ph idx="1"/>
          </p:nvPr>
        </p:nvSpPr>
        <p:spPr>
          <a:xfrm>
            <a:off x="838200" y="1564367"/>
            <a:ext cx="10515600" cy="4351338"/>
          </a:xfrm>
        </p:spPr>
        <p:txBody>
          <a:bodyPr>
            <a:normAutofit/>
          </a:bodyPr>
          <a:lstStyle/>
          <a:p>
            <a:pPr marL="0" indent="0">
              <a:buNone/>
            </a:pPr>
            <a:r>
              <a:rPr lang="en-US" sz="2400" dirty="0">
                <a:latin typeface="Bauhaus 93" panose="04030905020B02020C02" pitchFamily="82" charset="0"/>
              </a:rPr>
              <a:t>When you do get hungry during the day, grab something tasty that is both nutritious and good for your teeth.  Some good choices are fresh fruits and vegetables, popcorn, yogurt, nuts, peanut butter, or a small piece of cheese.</a:t>
            </a:r>
          </a:p>
        </p:txBody>
      </p:sp>
      <p:pic>
        <p:nvPicPr>
          <p:cNvPr id="4" name="Picture 3"/>
          <p:cNvPicPr>
            <a:picLocks noChangeAspect="1"/>
          </p:cNvPicPr>
          <p:nvPr/>
        </p:nvPicPr>
        <p:blipFill>
          <a:blip r:embed="rId2"/>
          <a:stretch>
            <a:fillRect/>
          </a:stretch>
        </p:blipFill>
        <p:spPr>
          <a:xfrm>
            <a:off x="834333" y="2978383"/>
            <a:ext cx="3511014" cy="1830116"/>
          </a:xfrm>
          <a:prstGeom prst="rect">
            <a:avLst/>
          </a:prstGeom>
        </p:spPr>
      </p:pic>
      <p:pic>
        <p:nvPicPr>
          <p:cNvPr id="5" name="Picture 4"/>
          <p:cNvPicPr>
            <a:picLocks noChangeAspect="1"/>
          </p:cNvPicPr>
          <p:nvPr/>
        </p:nvPicPr>
        <p:blipFill>
          <a:blip r:embed="rId3"/>
          <a:stretch>
            <a:fillRect/>
          </a:stretch>
        </p:blipFill>
        <p:spPr>
          <a:xfrm>
            <a:off x="9027420" y="3033508"/>
            <a:ext cx="1416427" cy="1413055"/>
          </a:xfrm>
          <a:prstGeom prst="rect">
            <a:avLst/>
          </a:prstGeom>
        </p:spPr>
      </p:pic>
      <p:pic>
        <p:nvPicPr>
          <p:cNvPr id="6" name="Picture 5"/>
          <p:cNvPicPr>
            <a:picLocks noChangeAspect="1"/>
          </p:cNvPicPr>
          <p:nvPr/>
        </p:nvPicPr>
        <p:blipFill>
          <a:blip r:embed="rId4"/>
          <a:stretch>
            <a:fillRect/>
          </a:stretch>
        </p:blipFill>
        <p:spPr>
          <a:xfrm>
            <a:off x="2004947" y="5007914"/>
            <a:ext cx="1407681" cy="1422499"/>
          </a:xfrm>
          <a:prstGeom prst="rect">
            <a:avLst/>
          </a:prstGeom>
        </p:spPr>
      </p:pic>
      <p:pic>
        <p:nvPicPr>
          <p:cNvPr id="7" name="Picture 6"/>
          <p:cNvPicPr>
            <a:picLocks noChangeAspect="1"/>
          </p:cNvPicPr>
          <p:nvPr/>
        </p:nvPicPr>
        <p:blipFill>
          <a:blip r:embed="rId5"/>
          <a:stretch>
            <a:fillRect/>
          </a:stretch>
        </p:blipFill>
        <p:spPr>
          <a:xfrm>
            <a:off x="6954872" y="2839765"/>
            <a:ext cx="945621" cy="1580961"/>
          </a:xfrm>
          <a:prstGeom prst="rect">
            <a:avLst/>
          </a:prstGeom>
        </p:spPr>
      </p:pic>
      <p:pic>
        <p:nvPicPr>
          <p:cNvPr id="8" name="Picture 7"/>
          <p:cNvPicPr>
            <a:picLocks noChangeAspect="1"/>
          </p:cNvPicPr>
          <p:nvPr/>
        </p:nvPicPr>
        <p:blipFill>
          <a:blip r:embed="rId6"/>
          <a:stretch>
            <a:fillRect/>
          </a:stretch>
        </p:blipFill>
        <p:spPr>
          <a:xfrm>
            <a:off x="4684507" y="2839765"/>
            <a:ext cx="1773963" cy="2107353"/>
          </a:xfrm>
          <a:prstGeom prst="rect">
            <a:avLst/>
          </a:prstGeom>
        </p:spPr>
      </p:pic>
      <p:pic>
        <p:nvPicPr>
          <p:cNvPr id="9" name="Picture 8"/>
          <p:cNvPicPr>
            <a:picLocks noChangeAspect="1"/>
          </p:cNvPicPr>
          <p:nvPr/>
        </p:nvPicPr>
        <p:blipFill>
          <a:blip r:embed="rId7"/>
          <a:stretch>
            <a:fillRect/>
          </a:stretch>
        </p:blipFill>
        <p:spPr>
          <a:xfrm>
            <a:off x="4684507" y="5173931"/>
            <a:ext cx="2611880" cy="1483547"/>
          </a:xfrm>
          <a:prstGeom prst="rect">
            <a:avLst/>
          </a:prstGeom>
        </p:spPr>
      </p:pic>
      <p:pic>
        <p:nvPicPr>
          <p:cNvPr id="10" name="Picture 9"/>
          <p:cNvPicPr>
            <a:picLocks noChangeAspect="1"/>
          </p:cNvPicPr>
          <p:nvPr/>
        </p:nvPicPr>
        <p:blipFill>
          <a:blip r:embed="rId8"/>
          <a:stretch>
            <a:fillRect/>
          </a:stretch>
        </p:blipFill>
        <p:spPr>
          <a:xfrm>
            <a:off x="8205293" y="4780850"/>
            <a:ext cx="1876628" cy="1876628"/>
          </a:xfrm>
          <a:prstGeom prst="rect">
            <a:avLst/>
          </a:prstGeom>
        </p:spPr>
      </p:pic>
    </p:spTree>
    <p:extLst>
      <p:ext uri="{BB962C8B-B14F-4D97-AF65-F5344CB8AC3E}">
        <p14:creationId xmlns:p14="http://schemas.microsoft.com/office/powerpoint/2010/main" val="4143125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EE42BD"/>
                </a:solidFill>
                <a:latin typeface="Goudy Stout" panose="0202090407030B020401" pitchFamily="18" charset="0"/>
              </a:rPr>
              <a:t>Of course, sweets are OK as a “Sometimes Treat”!</a:t>
            </a:r>
          </a:p>
        </p:txBody>
      </p:sp>
      <p:sp>
        <p:nvSpPr>
          <p:cNvPr id="3" name="Text Placeholder 2"/>
          <p:cNvSpPr>
            <a:spLocks noGrp="1"/>
          </p:cNvSpPr>
          <p:nvPr>
            <p:ph type="body" idx="1"/>
          </p:nvPr>
        </p:nvSpPr>
        <p:spPr/>
        <p:txBody>
          <a:bodyPr/>
          <a:lstStyle/>
          <a:p>
            <a:endParaRPr lang="en-US" dirty="0"/>
          </a:p>
          <a:p>
            <a:r>
              <a:rPr lang="en-US" i="1" dirty="0">
                <a:solidFill>
                  <a:schemeClr val="tx1"/>
                </a:solidFill>
                <a:effectLst>
                  <a:outerShdw blurRad="38100" dist="38100" dir="2700000" algn="tl">
                    <a:srgbClr val="000000">
                      <a:alpha val="43137"/>
                    </a:srgbClr>
                  </a:outerShdw>
                </a:effectLst>
              </a:rPr>
              <a:t>Just as long as you….</a:t>
            </a:r>
          </a:p>
        </p:txBody>
      </p:sp>
    </p:spTree>
    <p:extLst>
      <p:ext uri="{BB962C8B-B14F-4D97-AF65-F5344CB8AC3E}">
        <p14:creationId xmlns:p14="http://schemas.microsoft.com/office/powerpoint/2010/main" val="2893916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effectLst>
                  <a:outerShdw blurRad="38100" dist="38100" dir="2700000" algn="tl">
                    <a:srgbClr val="000000">
                      <a:alpha val="43137"/>
                    </a:srgbClr>
                  </a:outerShdw>
                </a:effectLst>
                <a:latin typeface="Bauhaus 93" panose="04030905020B02020C02" pitchFamily="82" charset="0"/>
              </a:rPr>
              <a:t>2) Floss then brush your teeth at least twice a day</a:t>
            </a:r>
          </a:p>
        </p:txBody>
      </p:sp>
      <p:sp>
        <p:nvSpPr>
          <p:cNvPr id="3" name="Text Placeholder 2"/>
          <p:cNvSpPr>
            <a:spLocks noGrp="1"/>
          </p:cNvSpPr>
          <p:nvPr>
            <p:ph type="body" idx="1"/>
          </p:nvPr>
        </p:nvSpPr>
        <p:spPr/>
        <p:txBody>
          <a:bodyPr>
            <a:normAutofit fontScale="92500" lnSpcReduction="20000"/>
          </a:bodyPr>
          <a:lstStyle/>
          <a:p>
            <a:pPr algn="ctr"/>
            <a:r>
              <a:rPr lang="en-US" sz="3600" dirty="0">
                <a:latin typeface="Bauhaus 93" panose="04030905020B02020C02" pitchFamily="82" charset="0"/>
              </a:rPr>
              <a:t>After Breakfast</a:t>
            </a:r>
          </a:p>
        </p:txBody>
      </p:sp>
      <p:pic>
        <p:nvPicPr>
          <p:cNvPr id="7" name="Content Placeholder 6"/>
          <p:cNvPicPr>
            <a:picLocks noGrp="1" noChangeAspect="1"/>
          </p:cNvPicPr>
          <p:nvPr>
            <p:ph sz="half" idx="2"/>
          </p:nvPr>
        </p:nvPicPr>
        <p:blipFill>
          <a:blip r:embed="rId2"/>
          <a:stretch>
            <a:fillRect/>
          </a:stretch>
        </p:blipFill>
        <p:spPr>
          <a:xfrm>
            <a:off x="1036405" y="2505075"/>
            <a:ext cx="4764553" cy="3684588"/>
          </a:xfrm>
          <a:prstGeom prst="rect">
            <a:avLst/>
          </a:prstGeom>
        </p:spPr>
      </p:pic>
      <p:sp>
        <p:nvSpPr>
          <p:cNvPr id="5" name="Text Placeholder 4"/>
          <p:cNvSpPr>
            <a:spLocks noGrp="1"/>
          </p:cNvSpPr>
          <p:nvPr>
            <p:ph type="body" sz="quarter" idx="3"/>
          </p:nvPr>
        </p:nvSpPr>
        <p:spPr/>
        <p:txBody>
          <a:bodyPr>
            <a:normAutofit fontScale="92500" lnSpcReduction="20000"/>
          </a:bodyPr>
          <a:lstStyle/>
          <a:p>
            <a:pPr algn="ctr"/>
            <a:r>
              <a:rPr lang="en-US" dirty="0">
                <a:latin typeface="Bauhaus 93" panose="04030905020B02020C02" pitchFamily="82" charset="0"/>
              </a:rPr>
              <a:t>At Bedtime, or after dinner (This should be the last thing you do before sleeping)</a:t>
            </a:r>
          </a:p>
        </p:txBody>
      </p:sp>
      <p:pic>
        <p:nvPicPr>
          <p:cNvPr id="10" name="Content Placeholder 9"/>
          <p:cNvPicPr>
            <a:picLocks noGrp="1" noChangeAspect="1"/>
          </p:cNvPicPr>
          <p:nvPr>
            <p:ph sz="quarter" idx="4"/>
          </p:nvPr>
        </p:nvPicPr>
        <p:blipFill>
          <a:blip r:embed="rId3"/>
          <a:stretch>
            <a:fillRect/>
          </a:stretch>
        </p:blipFill>
        <p:spPr>
          <a:xfrm>
            <a:off x="6767741" y="2505075"/>
            <a:ext cx="4048089" cy="3684588"/>
          </a:xfrm>
          <a:prstGeom prst="rect">
            <a:avLst/>
          </a:prstGeom>
        </p:spPr>
      </p:pic>
    </p:spTree>
    <p:extLst>
      <p:ext uri="{BB962C8B-B14F-4D97-AF65-F5344CB8AC3E}">
        <p14:creationId xmlns:p14="http://schemas.microsoft.com/office/powerpoint/2010/main" val="34568995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1665</TotalTime>
  <Words>679</Words>
  <Application>Microsoft Office PowerPoint</Application>
  <PresentationFormat>Widescreen</PresentationFormat>
  <Paragraphs>36</Paragraphs>
  <Slides>18</Slides>
  <Notes>0</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Arial</vt:lpstr>
      <vt:lpstr>Arial Rounded MT Bold</vt:lpstr>
      <vt:lpstr>Bauhaus 93</vt:lpstr>
      <vt:lpstr>Blackadder ITC</vt:lpstr>
      <vt:lpstr>Broadway</vt:lpstr>
      <vt:lpstr>Calibri</vt:lpstr>
      <vt:lpstr>Calibri Light</vt:lpstr>
      <vt:lpstr>Comic Sans MS</vt:lpstr>
      <vt:lpstr>Goudy Stout</vt:lpstr>
      <vt:lpstr>Office Theme</vt:lpstr>
      <vt:lpstr>PowerPoint Presentation</vt:lpstr>
      <vt:lpstr>STAYING SAFE AND HEALTHY</vt:lpstr>
      <vt:lpstr>Right now, your dentist’s office are open to help people take care of their oral health….. </vt:lpstr>
      <vt:lpstr>But our #1 goal is that you stay safe as well. So if you can’t see your dentist, if is super important you take care of your teeth!!!</vt:lpstr>
      <vt:lpstr>Three things you can do at home to keep your smile healthy: 1) eat healthy meals and snacks 2) brush your teeth twice a day 3) Clean between your teeth with dental floss</vt:lpstr>
      <vt:lpstr>1) Eat healthy meals </vt:lpstr>
      <vt:lpstr>Eat healthy snacks</vt:lpstr>
      <vt:lpstr>Of course, sweets are OK as a “Sometimes Treat”!</vt:lpstr>
      <vt:lpstr>2) Floss then brush your teeth at least twice a day</vt:lpstr>
      <vt:lpstr>clean in between your teeth!</vt:lpstr>
      <vt:lpstr>How Do I Brush My teeth?</vt:lpstr>
      <vt:lpstr>Watch and Learn!!!You should spend two full minutes brushing.</vt:lpstr>
      <vt:lpstr>When you brush your teeth, only use a PEA SIZED AMOUNT of toothpaste and make sure you spit it all out. Don’t rinse.</vt:lpstr>
      <vt:lpstr>If you cannot brush after snacking, be sure to drink lots of water to flush out your mouth.</vt:lpstr>
      <vt:lpstr>Sugarless gum is also OK to use on occasion (I like Trident because it tastes good!).</vt:lpstr>
      <vt:lpstr>Thank you for watching my presentation!  I can’t wait to come and visit you guys again.  In the meantime, stay safe and healthy and make sure you are taking care of yourselves. </vt:lpstr>
      <vt:lpstr>Cool Bonus Video!!!</vt:lpstr>
      <vt:lpstr>Thank you for participating in Brush-a-mania 2024!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Brushamania 2020!!!</dc:title>
  <dc:creator>Domenic Trotti</dc:creator>
  <cp:lastModifiedBy>Raffy Chouljian</cp:lastModifiedBy>
  <cp:revision>43</cp:revision>
  <dcterms:created xsi:type="dcterms:W3CDTF">2020-05-11T12:17:48Z</dcterms:created>
  <dcterms:modified xsi:type="dcterms:W3CDTF">2023-11-09T19:05:25Z</dcterms:modified>
</cp:coreProperties>
</file>